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60" r:id="rId5"/>
    <p:sldId id="274" r:id="rId6"/>
    <p:sldId id="273" r:id="rId7"/>
    <p:sldId id="275" r:id="rId8"/>
    <p:sldId id="276" r:id="rId9"/>
    <p:sldId id="265" r:id="rId10"/>
    <p:sldId id="277" r:id="rId11"/>
    <p:sldId id="278" r:id="rId12"/>
    <p:sldId id="279" r:id="rId13"/>
    <p:sldId id="281" r:id="rId14"/>
    <p:sldId id="282" r:id="rId15"/>
    <p:sldId id="280" r:id="rId16"/>
    <p:sldId id="267" r:id="rId17"/>
    <p:sldId id="268" r:id="rId18"/>
  </p:sldIdLst>
  <p:sldSz cx="12192000" cy="6858000"/>
  <p:notesSz cx="6858000" cy="9144000"/>
  <p:embeddedFontLst>
    <p:embeddedFont>
      <p:font typeface="Arvo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 Condensed" panose="020B0604020202020204" charset="0"/>
      <p:regular r:id="rId28"/>
      <p:bold r:id="rId29"/>
      <p:italic r:id="rId30"/>
      <p:boldItalic r:id="rId31"/>
    </p:embeddedFon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Cousine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Unfv2CrFApavo8dejQ+GtzeGJ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32" autoAdjust="0"/>
  </p:normalViewPr>
  <p:slideViewPr>
    <p:cSldViewPr snapToGrid="0">
      <p:cViewPr varScale="1">
        <p:scale>
          <a:sx n="88" d="100"/>
          <a:sy n="88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7" name="Google Shape;2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400" b="0" i="0" u="none" strike="noStrike" cap="none" dirty="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91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400" b="0" i="0" u="none" strike="noStrike" cap="none" dirty="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77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400" b="0" i="0" u="none" strike="noStrike" cap="none" dirty="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086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400" b="0" i="0" u="none" strike="noStrike" cap="none" dirty="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226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400" b="0" i="0" u="none" strike="noStrike" cap="none" dirty="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883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3" name="Google Shape;2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8" name="Google Shape;2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32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806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3859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75" name="Google Shape;2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400" b="0" i="0" u="none" strike="noStrike" cap="none" dirty="0">
              <a:solidFill>
                <a:schemeClr val="accen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937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creativecommons.org/licenses/by/4.0/deed.en_US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reativecommons.org/licenses/by/4.0/deed.en_US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343804" y="1138129"/>
            <a:ext cx="36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-3403" y="1138129"/>
            <a:ext cx="360000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6"/>
          <p:cNvSpPr/>
          <p:nvPr/>
        </p:nvSpPr>
        <p:spPr>
          <a:xfrm>
            <a:off x="1038917" y="1138129"/>
            <a:ext cx="360000" cy="270000"/>
          </a:xfrm>
          <a:prstGeom prst="rect">
            <a:avLst/>
          </a:prstGeom>
          <a:solidFill>
            <a:srgbClr val="ECFB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6"/>
          <p:cNvSpPr/>
          <p:nvPr/>
        </p:nvSpPr>
        <p:spPr>
          <a:xfrm>
            <a:off x="2446333" y="901165"/>
            <a:ext cx="360000" cy="270000"/>
          </a:xfrm>
          <a:prstGeom prst="rect">
            <a:avLst/>
          </a:prstGeom>
          <a:solidFill>
            <a:srgbClr val="ECFB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6"/>
          <p:cNvSpPr/>
          <p:nvPr/>
        </p:nvSpPr>
        <p:spPr>
          <a:xfrm>
            <a:off x="2084753" y="901165"/>
            <a:ext cx="360000" cy="270000"/>
          </a:xfrm>
          <a:prstGeom prst="rect">
            <a:avLst/>
          </a:prstGeom>
          <a:solidFill>
            <a:srgbClr val="DCF5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6"/>
          <p:cNvSpPr/>
          <p:nvPr/>
        </p:nvSpPr>
        <p:spPr>
          <a:xfrm>
            <a:off x="1724852" y="901165"/>
            <a:ext cx="360000" cy="270000"/>
          </a:xfrm>
          <a:prstGeom prst="rect">
            <a:avLst/>
          </a:prstGeom>
          <a:solidFill>
            <a:srgbClr val="C6CA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/>
          <p:nvPr/>
        </p:nvSpPr>
        <p:spPr>
          <a:xfrm>
            <a:off x="1387529" y="901165"/>
            <a:ext cx="36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6"/>
          <p:cNvSpPr/>
          <p:nvPr/>
        </p:nvSpPr>
        <p:spPr>
          <a:xfrm>
            <a:off x="1038917" y="901165"/>
            <a:ext cx="360000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6"/>
          <p:cNvSpPr/>
          <p:nvPr/>
        </p:nvSpPr>
        <p:spPr>
          <a:xfrm>
            <a:off x="343804" y="901165"/>
            <a:ext cx="360000" cy="270000"/>
          </a:xfrm>
          <a:prstGeom prst="rect">
            <a:avLst/>
          </a:prstGeom>
          <a:solidFill>
            <a:srgbClr val="C6CA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6"/>
          <p:cNvSpPr/>
          <p:nvPr/>
        </p:nvSpPr>
        <p:spPr>
          <a:xfrm>
            <a:off x="-3403" y="901165"/>
            <a:ext cx="360000" cy="270000"/>
          </a:xfrm>
          <a:prstGeom prst="rect">
            <a:avLst/>
          </a:prstGeom>
          <a:solidFill>
            <a:srgbClr val="BDE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6"/>
          <p:cNvSpPr/>
          <p:nvPr/>
        </p:nvSpPr>
        <p:spPr>
          <a:xfrm>
            <a:off x="3094125" y="629914"/>
            <a:ext cx="360000" cy="270000"/>
          </a:xfrm>
          <a:prstGeom prst="rect">
            <a:avLst/>
          </a:prstGeom>
          <a:solidFill>
            <a:srgbClr val="ECFB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6"/>
          <p:cNvSpPr/>
          <p:nvPr/>
        </p:nvSpPr>
        <p:spPr>
          <a:xfrm>
            <a:off x="2737573" y="629914"/>
            <a:ext cx="360000" cy="2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6"/>
          <p:cNvSpPr/>
          <p:nvPr/>
        </p:nvSpPr>
        <p:spPr>
          <a:xfrm>
            <a:off x="2381021" y="629914"/>
            <a:ext cx="360000" cy="270000"/>
          </a:xfrm>
          <a:prstGeom prst="rect">
            <a:avLst/>
          </a:prstGeom>
          <a:solidFill>
            <a:srgbClr val="C6CA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2019441" y="629914"/>
            <a:ext cx="36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6"/>
          <p:cNvSpPr txBox="1">
            <a:spLocks noGrp="1"/>
          </p:cNvSpPr>
          <p:nvPr>
            <p:ph type="ctrTitle"/>
          </p:nvPr>
        </p:nvSpPr>
        <p:spPr>
          <a:xfrm>
            <a:off x="1524000" y="129169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60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ubTitle" idx="1"/>
          </p:nvPr>
        </p:nvSpPr>
        <p:spPr>
          <a:xfrm>
            <a:off x="1524000" y="377137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"/>
              <a:buNone/>
              <a:defRPr sz="4000" b="1" i="0" u="none" strike="noStrike" cap="none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Courier New"/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/>
          <p:nvPr/>
        </p:nvSpPr>
        <p:spPr>
          <a:xfrm>
            <a:off x="929436" y="18008"/>
            <a:ext cx="30765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1479F"/>
                </a:solidFill>
                <a:latin typeface="Arvo"/>
                <a:ea typeface="Arvo"/>
                <a:cs typeface="Arvo"/>
                <a:sym typeface="Arvo"/>
              </a:rPr>
              <a:t>Indian Institute of Science</a:t>
            </a:r>
            <a:endParaRPr sz="1400" b="0" i="0" u="none" strike="noStrike" cap="none">
              <a:solidFill>
                <a:srgbClr val="31479F"/>
              </a:solidFill>
              <a:latin typeface="Arvo"/>
              <a:ea typeface="Arvo"/>
              <a:cs typeface="Arvo"/>
              <a:sym typeface="Arvo"/>
            </a:endParaRPr>
          </a:p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31479F"/>
                </a:solidFill>
                <a:latin typeface="Arvo"/>
                <a:ea typeface="Arvo"/>
                <a:cs typeface="Arvo"/>
                <a:sym typeface="Arvo"/>
              </a:rPr>
              <a:t>Bangalore, India</a:t>
            </a:r>
            <a:endParaRPr sz="1000" b="0" i="0" u="none" strike="noStrike" cap="none">
              <a:solidFill>
                <a:srgbClr val="31479F"/>
              </a:solidFill>
              <a:latin typeface="Arvo"/>
              <a:ea typeface="Arvo"/>
              <a:cs typeface="Arvo"/>
              <a:sym typeface="Arv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31479F"/>
                </a:solidFill>
                <a:latin typeface="Arvo"/>
                <a:ea typeface="Arvo"/>
                <a:cs typeface="Arvo"/>
                <a:sym typeface="Arvo"/>
              </a:rPr>
              <a:t>भारतीय विज्ञान संस्थान</a:t>
            </a:r>
            <a:endParaRPr sz="1100" b="0" i="0" u="none" strike="noStrike" cap="none">
              <a:solidFill>
                <a:srgbClr val="31479F"/>
              </a:solidFill>
              <a:latin typeface="Arvo"/>
              <a:ea typeface="Arvo"/>
              <a:cs typeface="Arvo"/>
              <a:sym typeface="Arv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31479F"/>
                </a:solidFill>
                <a:latin typeface="Arvo"/>
                <a:ea typeface="Arvo"/>
                <a:cs typeface="Arvo"/>
                <a:sym typeface="Arvo"/>
              </a:rPr>
              <a:t>बंगलौर, भारत</a:t>
            </a:r>
            <a:endParaRPr sz="1100" b="0" i="0" u="none" strike="noStrike" cap="none">
              <a:solidFill>
                <a:srgbClr val="31479F"/>
              </a:solidFill>
              <a:latin typeface="Arvo"/>
              <a:ea typeface="Arvo"/>
              <a:cs typeface="Arvo"/>
              <a:sym typeface="Arvo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31479F"/>
                </a:solidFill>
                <a:latin typeface="Arvo"/>
                <a:ea typeface="Arvo"/>
                <a:cs typeface="Arvo"/>
                <a:sym typeface="Arvo"/>
              </a:rPr>
              <a:t> </a:t>
            </a:r>
            <a:endParaRPr sz="1000" b="0" i="0" u="none" strike="noStrike" cap="none">
              <a:solidFill>
                <a:srgbClr val="31479F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3" name="Google Shape;33;p16" descr="http://www.iisc.ernet.in/fa/images/IIsc_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35" y="79782"/>
            <a:ext cx="91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6" descr="http://www.iisc.ernet.in/fa/images/IIsc_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5" y="58266"/>
            <a:ext cx="91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6"/>
          <p:cNvSpPr/>
          <p:nvPr/>
        </p:nvSpPr>
        <p:spPr>
          <a:xfrm>
            <a:off x="4159623" y="0"/>
            <a:ext cx="8032500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Economica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Department of Computational and Data Sciences</a:t>
            </a:r>
            <a:endParaRPr sz="210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3803781" y="354958"/>
            <a:ext cx="360000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6"/>
          <p:cNvSpPr/>
          <p:nvPr/>
        </p:nvSpPr>
        <p:spPr>
          <a:xfrm>
            <a:off x="3450313" y="354958"/>
            <a:ext cx="360000" cy="2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6"/>
          <p:cNvSpPr/>
          <p:nvPr/>
        </p:nvSpPr>
        <p:spPr>
          <a:xfrm>
            <a:off x="3094125" y="354958"/>
            <a:ext cx="360000" cy="270000"/>
          </a:xfrm>
          <a:prstGeom prst="rect">
            <a:avLst/>
          </a:prstGeom>
          <a:solidFill>
            <a:srgbClr val="C6CA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6"/>
          <p:cNvSpPr/>
          <p:nvPr/>
        </p:nvSpPr>
        <p:spPr>
          <a:xfrm>
            <a:off x="2737573" y="354958"/>
            <a:ext cx="36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6"/>
          <p:cNvSpPr/>
          <p:nvPr/>
        </p:nvSpPr>
        <p:spPr>
          <a:xfrm>
            <a:off x="691011" y="1138129"/>
            <a:ext cx="360000" cy="270000"/>
          </a:xfrm>
          <a:prstGeom prst="rect">
            <a:avLst/>
          </a:prstGeom>
          <a:solidFill>
            <a:srgbClr val="DCF5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6"/>
          <p:cNvSpPr/>
          <p:nvPr/>
        </p:nvSpPr>
        <p:spPr>
          <a:xfrm>
            <a:off x="691011" y="901165"/>
            <a:ext cx="360000" cy="2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6"/>
          <p:cNvSpPr/>
          <p:nvPr/>
        </p:nvSpPr>
        <p:spPr>
          <a:xfrm>
            <a:off x="1222636" y="6224522"/>
            <a:ext cx="10176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C6CAE4"/>
                </a:solidFill>
                <a:latin typeface="Calibri"/>
                <a:ea typeface="Calibri"/>
                <a:cs typeface="Calibri"/>
                <a:sym typeface="Calibri"/>
              </a:rPr>
              <a:t>©Department of Computational and Data Science, IISc, 2016</a:t>
            </a:r>
            <a:br>
              <a:rPr lang="en-US" sz="1200" b="0" i="1" u="none" strike="noStrike" cap="none">
                <a:solidFill>
                  <a:srgbClr val="C6CAE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C6CAE4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 </a:t>
            </a:r>
            <a:r>
              <a:rPr lang="en-US" sz="1200" b="0" i="1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 4.0 International License</a:t>
            </a:r>
            <a:r>
              <a:rPr lang="en-US" sz="1200" b="0" i="1" u="none" strike="noStrike" cap="none">
                <a:solidFill>
                  <a:srgbClr val="C6CAE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C6CAE4"/>
                </a:solidFill>
                <a:latin typeface="Calibri"/>
                <a:ea typeface="Calibri"/>
                <a:cs typeface="Calibri"/>
                <a:sym typeface="Calibri"/>
              </a:rPr>
              <a:t>Copyright for external content used with attribution is retained by their original authors</a:t>
            </a:r>
            <a:endParaRPr sz="1200" b="0" i="1" u="none" strike="noStrike" cap="none">
              <a:solidFill>
                <a:srgbClr val="C6CAE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16"/>
          <p:cNvGrpSpPr/>
          <p:nvPr/>
        </p:nvGrpSpPr>
        <p:grpSpPr>
          <a:xfrm>
            <a:off x="9672195" y="5900997"/>
            <a:ext cx="2504191" cy="915469"/>
            <a:chOff x="3802302" y="177382"/>
            <a:chExt cx="3192900" cy="1556391"/>
          </a:xfrm>
        </p:grpSpPr>
        <p:sp>
          <p:nvSpPr>
            <p:cNvPr id="44" name="Google Shape;44;p16"/>
            <p:cNvSpPr/>
            <p:nvPr/>
          </p:nvSpPr>
          <p:spPr>
            <a:xfrm>
              <a:off x="3930990" y="1669208"/>
              <a:ext cx="29217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82" y="0"/>
                  </a:lnTo>
                </a:path>
              </a:pathLst>
            </a:custGeom>
            <a:noFill/>
            <a:ln w="9525" cap="flat" cmpd="sng">
              <a:solidFill>
                <a:srgbClr val="005D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" name="Google Shape;45;p16"/>
            <p:cNvGrpSpPr/>
            <p:nvPr/>
          </p:nvGrpSpPr>
          <p:grpSpPr>
            <a:xfrm>
              <a:off x="3927897" y="264365"/>
              <a:ext cx="1003107" cy="1079936"/>
              <a:chOff x="598488" y="432211"/>
              <a:chExt cx="2120733" cy="2283163"/>
            </a:xfrm>
          </p:grpSpPr>
          <p:sp>
            <p:nvSpPr>
              <p:cNvPr id="46" name="Google Shape;46;p16"/>
              <p:cNvSpPr/>
              <p:nvPr/>
            </p:nvSpPr>
            <p:spPr>
              <a:xfrm>
                <a:off x="1205052" y="2584170"/>
                <a:ext cx="7380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4557" y="0"/>
                    </a:moveTo>
                    <a:lnTo>
                      <a:pt x="8228" y="28254"/>
                    </a:lnTo>
                    <a:lnTo>
                      <a:pt x="0" y="66641"/>
                    </a:lnTo>
                    <a:lnTo>
                      <a:pt x="5459" y="85782"/>
                    </a:lnTo>
                    <a:lnTo>
                      <a:pt x="17301" y="102615"/>
                    </a:lnTo>
                    <a:lnTo>
                      <a:pt x="29136" y="111933"/>
                    </a:lnTo>
                    <a:lnTo>
                      <a:pt x="47583" y="119158"/>
                    </a:lnTo>
                    <a:lnTo>
                      <a:pt x="67124" y="119972"/>
                    </a:lnTo>
                    <a:lnTo>
                      <a:pt x="86107" y="114357"/>
                    </a:lnTo>
                    <a:lnTo>
                      <a:pt x="102881" y="102295"/>
                    </a:lnTo>
                    <a:lnTo>
                      <a:pt x="113995" y="86488"/>
                    </a:lnTo>
                    <a:lnTo>
                      <a:pt x="119252" y="68370"/>
                    </a:lnTo>
                    <a:lnTo>
                      <a:pt x="118413" y="49125"/>
                    </a:lnTo>
                    <a:lnTo>
                      <a:pt x="111235" y="29945"/>
                    </a:lnTo>
                    <a:lnTo>
                      <a:pt x="97478" y="12015"/>
                    </a:lnTo>
                    <a:lnTo>
                      <a:pt x="82007" y="3222"/>
                    </a:lnTo>
                    <a:lnTo>
                      <a:pt x="64557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16"/>
              <p:cNvSpPr/>
              <p:nvPr/>
            </p:nvSpPr>
            <p:spPr>
              <a:xfrm>
                <a:off x="1962839" y="577608"/>
                <a:ext cx="667500" cy="1985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3107" y="3351"/>
                    </a:lnTo>
                    <a:lnTo>
                      <a:pt x="25028" y="6871"/>
                    </a:lnTo>
                    <a:lnTo>
                      <a:pt x="35819" y="10523"/>
                    </a:lnTo>
                    <a:lnTo>
                      <a:pt x="45533" y="14269"/>
                    </a:lnTo>
                    <a:lnTo>
                      <a:pt x="54228" y="18073"/>
                    </a:lnTo>
                    <a:lnTo>
                      <a:pt x="61959" y="21898"/>
                    </a:lnTo>
                    <a:lnTo>
                      <a:pt x="68781" y="25707"/>
                    </a:lnTo>
                    <a:lnTo>
                      <a:pt x="74750" y="29464"/>
                    </a:lnTo>
                    <a:lnTo>
                      <a:pt x="79922" y="33131"/>
                    </a:lnTo>
                    <a:lnTo>
                      <a:pt x="84353" y="36673"/>
                    </a:lnTo>
                    <a:lnTo>
                      <a:pt x="88097" y="40051"/>
                    </a:lnTo>
                    <a:lnTo>
                      <a:pt x="91211" y="43231"/>
                    </a:lnTo>
                    <a:lnTo>
                      <a:pt x="93751" y="46174"/>
                    </a:lnTo>
                    <a:lnTo>
                      <a:pt x="95771" y="48843"/>
                    </a:lnTo>
                    <a:lnTo>
                      <a:pt x="97328" y="51203"/>
                    </a:lnTo>
                    <a:lnTo>
                      <a:pt x="99274" y="54846"/>
                    </a:lnTo>
                    <a:lnTo>
                      <a:pt x="100108" y="57068"/>
                    </a:lnTo>
                    <a:lnTo>
                      <a:pt x="99979" y="63334"/>
                    </a:lnTo>
                    <a:lnTo>
                      <a:pt x="99016" y="69258"/>
                    </a:lnTo>
                    <a:lnTo>
                      <a:pt x="97310" y="74843"/>
                    </a:lnTo>
                    <a:lnTo>
                      <a:pt x="94952" y="80090"/>
                    </a:lnTo>
                    <a:lnTo>
                      <a:pt x="92032" y="85003"/>
                    </a:lnTo>
                    <a:lnTo>
                      <a:pt x="88642" y="89582"/>
                    </a:lnTo>
                    <a:lnTo>
                      <a:pt x="84872" y="93831"/>
                    </a:lnTo>
                    <a:lnTo>
                      <a:pt x="80814" y="97751"/>
                    </a:lnTo>
                    <a:lnTo>
                      <a:pt x="76558" y="101345"/>
                    </a:lnTo>
                    <a:lnTo>
                      <a:pt x="72195" y="104615"/>
                    </a:lnTo>
                    <a:lnTo>
                      <a:pt x="67816" y="107564"/>
                    </a:lnTo>
                    <a:lnTo>
                      <a:pt x="63513" y="110192"/>
                    </a:lnTo>
                    <a:lnTo>
                      <a:pt x="59375" y="112503"/>
                    </a:lnTo>
                    <a:lnTo>
                      <a:pt x="55494" y="114499"/>
                    </a:lnTo>
                    <a:lnTo>
                      <a:pt x="48865" y="117553"/>
                    </a:lnTo>
                    <a:lnTo>
                      <a:pt x="44355" y="119373"/>
                    </a:lnTo>
                    <a:lnTo>
                      <a:pt x="42690" y="119976"/>
                    </a:lnTo>
                    <a:lnTo>
                      <a:pt x="53928" y="117325"/>
                    </a:lnTo>
                    <a:lnTo>
                      <a:pt x="64021" y="114277"/>
                    </a:lnTo>
                    <a:lnTo>
                      <a:pt x="73030" y="110891"/>
                    </a:lnTo>
                    <a:lnTo>
                      <a:pt x="81017" y="107223"/>
                    </a:lnTo>
                    <a:lnTo>
                      <a:pt x="88044" y="103332"/>
                    </a:lnTo>
                    <a:lnTo>
                      <a:pt x="94171" y="99275"/>
                    </a:lnTo>
                    <a:lnTo>
                      <a:pt x="99461" y="95109"/>
                    </a:lnTo>
                    <a:lnTo>
                      <a:pt x="103975" y="90892"/>
                    </a:lnTo>
                    <a:lnTo>
                      <a:pt x="107775" y="86681"/>
                    </a:lnTo>
                    <a:lnTo>
                      <a:pt x="110921" y="82535"/>
                    </a:lnTo>
                    <a:lnTo>
                      <a:pt x="113476" y="78511"/>
                    </a:lnTo>
                    <a:lnTo>
                      <a:pt x="115501" y="74665"/>
                    </a:lnTo>
                    <a:lnTo>
                      <a:pt x="117058" y="71057"/>
                    </a:lnTo>
                    <a:lnTo>
                      <a:pt x="118207" y="67743"/>
                    </a:lnTo>
                    <a:lnTo>
                      <a:pt x="119011" y="64780"/>
                    </a:lnTo>
                    <a:lnTo>
                      <a:pt x="119531" y="62228"/>
                    </a:lnTo>
                    <a:lnTo>
                      <a:pt x="119964" y="58581"/>
                    </a:lnTo>
                    <a:lnTo>
                      <a:pt x="120001" y="57602"/>
                    </a:lnTo>
                    <a:lnTo>
                      <a:pt x="120000" y="57263"/>
                    </a:lnTo>
                    <a:lnTo>
                      <a:pt x="116362" y="50435"/>
                    </a:lnTo>
                    <a:lnTo>
                      <a:pt x="111671" y="44148"/>
                    </a:lnTo>
                    <a:lnTo>
                      <a:pt x="106062" y="38382"/>
                    </a:lnTo>
                    <a:lnTo>
                      <a:pt x="99669" y="33117"/>
                    </a:lnTo>
                    <a:lnTo>
                      <a:pt x="92624" y="28330"/>
                    </a:lnTo>
                    <a:lnTo>
                      <a:pt x="85063" y="24003"/>
                    </a:lnTo>
                    <a:lnTo>
                      <a:pt x="77120" y="20113"/>
                    </a:lnTo>
                    <a:lnTo>
                      <a:pt x="68927" y="16641"/>
                    </a:lnTo>
                    <a:lnTo>
                      <a:pt x="60620" y="13566"/>
                    </a:lnTo>
                    <a:lnTo>
                      <a:pt x="52333" y="10867"/>
                    </a:lnTo>
                    <a:lnTo>
                      <a:pt x="44198" y="8522"/>
                    </a:lnTo>
                    <a:lnTo>
                      <a:pt x="36351" y="6513"/>
                    </a:lnTo>
                    <a:lnTo>
                      <a:pt x="28926" y="4817"/>
                    </a:lnTo>
                    <a:lnTo>
                      <a:pt x="22055" y="3415"/>
                    </a:lnTo>
                    <a:lnTo>
                      <a:pt x="15874" y="2285"/>
                    </a:lnTo>
                    <a:lnTo>
                      <a:pt x="6116" y="760"/>
                    </a:lnTo>
                    <a:lnTo>
                      <a:pt x="724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16"/>
              <p:cNvSpPr/>
              <p:nvPr/>
            </p:nvSpPr>
            <p:spPr>
              <a:xfrm>
                <a:off x="798262" y="732992"/>
                <a:ext cx="1520100" cy="1545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4" y="116702"/>
                    </a:moveTo>
                    <a:lnTo>
                      <a:pt x="54" y="116876"/>
                    </a:lnTo>
                    <a:lnTo>
                      <a:pt x="0" y="119174"/>
                    </a:lnTo>
                    <a:lnTo>
                      <a:pt x="2" y="119975"/>
                    </a:lnTo>
                    <a:lnTo>
                      <a:pt x="64" y="116702"/>
                    </a:lnTo>
                    <a:close/>
                  </a:path>
                  <a:path w="120000" h="120000" extrusionOk="0">
                    <a:moveTo>
                      <a:pt x="100728" y="0"/>
                    </a:moveTo>
                    <a:lnTo>
                      <a:pt x="93381" y="326"/>
                    </a:lnTo>
                    <a:lnTo>
                      <a:pt x="85309" y="1155"/>
                    </a:lnTo>
                    <a:lnTo>
                      <a:pt x="76700" y="2625"/>
                    </a:lnTo>
                    <a:lnTo>
                      <a:pt x="67742" y="4871"/>
                    </a:lnTo>
                    <a:lnTo>
                      <a:pt x="58624" y="8030"/>
                    </a:lnTo>
                    <a:lnTo>
                      <a:pt x="49532" y="12240"/>
                    </a:lnTo>
                    <a:lnTo>
                      <a:pt x="40657" y="17637"/>
                    </a:lnTo>
                    <a:lnTo>
                      <a:pt x="32185" y="24358"/>
                    </a:lnTo>
                    <a:lnTo>
                      <a:pt x="24305" y="32541"/>
                    </a:lnTo>
                    <a:lnTo>
                      <a:pt x="17206" y="42320"/>
                    </a:lnTo>
                    <a:lnTo>
                      <a:pt x="11075" y="53835"/>
                    </a:lnTo>
                    <a:lnTo>
                      <a:pt x="6101" y="67221"/>
                    </a:lnTo>
                    <a:lnTo>
                      <a:pt x="2472" y="82615"/>
                    </a:lnTo>
                    <a:lnTo>
                      <a:pt x="377" y="100154"/>
                    </a:lnTo>
                    <a:lnTo>
                      <a:pt x="64" y="116702"/>
                    </a:lnTo>
                    <a:lnTo>
                      <a:pt x="263" y="113242"/>
                    </a:lnTo>
                    <a:lnTo>
                      <a:pt x="720" y="108429"/>
                    </a:lnTo>
                    <a:lnTo>
                      <a:pt x="1522" y="102598"/>
                    </a:lnTo>
                    <a:lnTo>
                      <a:pt x="2765" y="95907"/>
                    </a:lnTo>
                    <a:lnTo>
                      <a:pt x="4544" y="88516"/>
                    </a:lnTo>
                    <a:lnTo>
                      <a:pt x="6954" y="80584"/>
                    </a:lnTo>
                    <a:lnTo>
                      <a:pt x="10093" y="72270"/>
                    </a:lnTo>
                    <a:lnTo>
                      <a:pt x="14054" y="63733"/>
                    </a:lnTo>
                    <a:lnTo>
                      <a:pt x="18934" y="55132"/>
                    </a:lnTo>
                    <a:lnTo>
                      <a:pt x="24829" y="46626"/>
                    </a:lnTo>
                    <a:lnTo>
                      <a:pt x="31834" y="38376"/>
                    </a:lnTo>
                    <a:lnTo>
                      <a:pt x="40045" y="30539"/>
                    </a:lnTo>
                    <a:lnTo>
                      <a:pt x="49557" y="23275"/>
                    </a:lnTo>
                    <a:lnTo>
                      <a:pt x="60467" y="16744"/>
                    </a:lnTo>
                    <a:lnTo>
                      <a:pt x="72869" y="11104"/>
                    </a:lnTo>
                    <a:lnTo>
                      <a:pt x="86860" y="6514"/>
                    </a:lnTo>
                    <a:lnTo>
                      <a:pt x="102535" y="3134"/>
                    </a:lnTo>
                    <a:lnTo>
                      <a:pt x="119991" y="1124"/>
                    </a:lnTo>
                    <a:lnTo>
                      <a:pt x="119094" y="987"/>
                    </a:lnTo>
                    <a:lnTo>
                      <a:pt x="116532" y="670"/>
                    </a:lnTo>
                    <a:lnTo>
                      <a:pt x="112491" y="308"/>
                    </a:lnTo>
                    <a:lnTo>
                      <a:pt x="107160" y="39"/>
                    </a:lnTo>
                    <a:lnTo>
                      <a:pt x="100728" y="0"/>
                    </a:lnTo>
                    <a:close/>
                  </a:path>
                </a:pathLst>
              </a:cu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6"/>
              <p:cNvSpPr/>
              <p:nvPr/>
            </p:nvSpPr>
            <p:spPr>
              <a:xfrm>
                <a:off x="907837" y="1023442"/>
                <a:ext cx="1642800" cy="328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3891" y="13837"/>
                    </a:lnTo>
                    <a:lnTo>
                      <a:pt x="6794" y="23255"/>
                    </a:lnTo>
                    <a:lnTo>
                      <a:pt x="10421" y="34232"/>
                    </a:lnTo>
                    <a:lnTo>
                      <a:pt x="14726" y="46266"/>
                    </a:lnTo>
                    <a:lnTo>
                      <a:pt x="19662" y="58850"/>
                    </a:lnTo>
                    <a:lnTo>
                      <a:pt x="25182" y="71481"/>
                    </a:lnTo>
                    <a:lnTo>
                      <a:pt x="31240" y="83654"/>
                    </a:lnTo>
                    <a:lnTo>
                      <a:pt x="37788" y="94863"/>
                    </a:lnTo>
                    <a:lnTo>
                      <a:pt x="44781" y="104604"/>
                    </a:lnTo>
                    <a:lnTo>
                      <a:pt x="52170" y="112372"/>
                    </a:lnTo>
                    <a:lnTo>
                      <a:pt x="59911" y="117662"/>
                    </a:lnTo>
                    <a:lnTo>
                      <a:pt x="67955" y="119970"/>
                    </a:lnTo>
                    <a:lnTo>
                      <a:pt x="76256" y="118790"/>
                    </a:lnTo>
                    <a:lnTo>
                      <a:pt x="84767" y="113618"/>
                    </a:lnTo>
                    <a:lnTo>
                      <a:pt x="93442" y="103949"/>
                    </a:lnTo>
                    <a:lnTo>
                      <a:pt x="102233" y="89278"/>
                    </a:lnTo>
                    <a:lnTo>
                      <a:pt x="107606" y="77044"/>
                    </a:lnTo>
                    <a:lnTo>
                      <a:pt x="63929" y="77044"/>
                    </a:lnTo>
                    <a:lnTo>
                      <a:pt x="56084" y="75697"/>
                    </a:lnTo>
                    <a:lnTo>
                      <a:pt x="48064" y="72499"/>
                    </a:lnTo>
                    <a:lnTo>
                      <a:pt x="39934" y="67193"/>
                    </a:lnTo>
                    <a:lnTo>
                      <a:pt x="31763" y="59520"/>
                    </a:lnTo>
                    <a:lnTo>
                      <a:pt x="23617" y="49222"/>
                    </a:lnTo>
                    <a:lnTo>
                      <a:pt x="15563" y="36042"/>
                    </a:lnTo>
                    <a:lnTo>
                      <a:pt x="7668" y="19721"/>
                    </a:lnTo>
                    <a:lnTo>
                      <a:pt x="0" y="0"/>
                    </a:lnTo>
                    <a:close/>
                  </a:path>
                  <a:path w="120000" h="120000" extrusionOk="0">
                    <a:moveTo>
                      <a:pt x="119979" y="42912"/>
                    </a:moveTo>
                    <a:lnTo>
                      <a:pt x="115572" y="48531"/>
                    </a:lnTo>
                    <a:lnTo>
                      <a:pt x="112323" y="52214"/>
                    </a:lnTo>
                    <a:lnTo>
                      <a:pt x="108295" y="56370"/>
                    </a:lnTo>
                    <a:lnTo>
                      <a:pt x="103556" y="60742"/>
                    </a:lnTo>
                    <a:lnTo>
                      <a:pt x="98172" y="65071"/>
                    </a:lnTo>
                    <a:lnTo>
                      <a:pt x="92209" y="69101"/>
                    </a:lnTo>
                    <a:lnTo>
                      <a:pt x="85739" y="72570"/>
                    </a:lnTo>
                    <a:lnTo>
                      <a:pt x="78823" y="75223"/>
                    </a:lnTo>
                    <a:lnTo>
                      <a:pt x="71531" y="76801"/>
                    </a:lnTo>
                    <a:lnTo>
                      <a:pt x="63929" y="77044"/>
                    </a:lnTo>
                    <a:lnTo>
                      <a:pt x="107606" y="77044"/>
                    </a:lnTo>
                    <a:lnTo>
                      <a:pt x="111095" y="69100"/>
                    </a:lnTo>
                    <a:lnTo>
                      <a:pt x="119979" y="42912"/>
                    </a:lnTo>
                    <a:close/>
                  </a:path>
                </a:pathLst>
              </a:cu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16"/>
              <p:cNvSpPr/>
              <p:nvPr/>
            </p:nvSpPr>
            <p:spPr>
              <a:xfrm>
                <a:off x="700370" y="1230909"/>
                <a:ext cx="1769100" cy="101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5343" y="24879"/>
                    </a:lnTo>
                    <a:lnTo>
                      <a:pt x="11389" y="46233"/>
                    </a:lnTo>
                    <a:lnTo>
                      <a:pt x="18033" y="64307"/>
                    </a:lnTo>
                    <a:lnTo>
                      <a:pt x="25169" y="79343"/>
                    </a:lnTo>
                    <a:lnTo>
                      <a:pt x="32691" y="91583"/>
                    </a:lnTo>
                    <a:lnTo>
                      <a:pt x="40493" y="101273"/>
                    </a:lnTo>
                    <a:lnTo>
                      <a:pt x="48469" y="108653"/>
                    </a:lnTo>
                    <a:lnTo>
                      <a:pt x="56515" y="113968"/>
                    </a:lnTo>
                    <a:lnTo>
                      <a:pt x="64525" y="117460"/>
                    </a:lnTo>
                    <a:lnTo>
                      <a:pt x="72392" y="119374"/>
                    </a:lnTo>
                    <a:lnTo>
                      <a:pt x="80011" y="119951"/>
                    </a:lnTo>
                    <a:lnTo>
                      <a:pt x="87277" y="119435"/>
                    </a:lnTo>
                    <a:lnTo>
                      <a:pt x="94084" y="118070"/>
                    </a:lnTo>
                    <a:lnTo>
                      <a:pt x="100326" y="116097"/>
                    </a:lnTo>
                    <a:lnTo>
                      <a:pt x="103827" y="114629"/>
                    </a:lnTo>
                    <a:lnTo>
                      <a:pt x="88269" y="114629"/>
                    </a:lnTo>
                    <a:lnTo>
                      <a:pt x="78653" y="112958"/>
                    </a:lnTo>
                    <a:lnTo>
                      <a:pt x="69536" y="109314"/>
                    </a:lnTo>
                    <a:lnTo>
                      <a:pt x="60928" y="103966"/>
                    </a:lnTo>
                    <a:lnTo>
                      <a:pt x="52841" y="97181"/>
                    </a:lnTo>
                    <a:lnTo>
                      <a:pt x="45285" y="89228"/>
                    </a:lnTo>
                    <a:lnTo>
                      <a:pt x="38271" y="80373"/>
                    </a:lnTo>
                    <a:lnTo>
                      <a:pt x="31809" y="70883"/>
                    </a:lnTo>
                    <a:lnTo>
                      <a:pt x="25912" y="61028"/>
                    </a:lnTo>
                    <a:lnTo>
                      <a:pt x="20590" y="51074"/>
                    </a:lnTo>
                    <a:lnTo>
                      <a:pt x="15852" y="41289"/>
                    </a:lnTo>
                    <a:lnTo>
                      <a:pt x="11712" y="31940"/>
                    </a:lnTo>
                    <a:lnTo>
                      <a:pt x="8178" y="23295"/>
                    </a:lnTo>
                    <a:lnTo>
                      <a:pt x="5263" y="15622"/>
                    </a:lnTo>
                    <a:lnTo>
                      <a:pt x="2976" y="9189"/>
                    </a:lnTo>
                    <a:lnTo>
                      <a:pt x="1330" y="4262"/>
                    </a:lnTo>
                    <a:lnTo>
                      <a:pt x="334" y="1110"/>
                    </a:lnTo>
                    <a:lnTo>
                      <a:pt x="0" y="0"/>
                    </a:lnTo>
                    <a:close/>
                  </a:path>
                  <a:path w="120000" h="120000" extrusionOk="0">
                    <a:moveTo>
                      <a:pt x="120000" y="105137"/>
                    </a:moveTo>
                    <a:lnTo>
                      <a:pt x="108954" y="110986"/>
                    </a:lnTo>
                    <a:lnTo>
                      <a:pt x="98373" y="114061"/>
                    </a:lnTo>
                    <a:lnTo>
                      <a:pt x="88269" y="114629"/>
                    </a:lnTo>
                    <a:lnTo>
                      <a:pt x="103827" y="114629"/>
                    </a:lnTo>
                    <a:lnTo>
                      <a:pt x="110693" y="111305"/>
                    </a:lnTo>
                    <a:lnTo>
                      <a:pt x="114606" y="108971"/>
                    </a:lnTo>
                    <a:lnTo>
                      <a:pt x="117532" y="107003"/>
                    </a:lnTo>
                    <a:lnTo>
                      <a:pt x="119366" y="105644"/>
                    </a:lnTo>
                    <a:lnTo>
                      <a:pt x="120000" y="105137"/>
                    </a:lnTo>
                    <a:close/>
                  </a:path>
                </a:pathLst>
              </a:cu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16"/>
              <p:cNvSpPr/>
              <p:nvPr/>
            </p:nvSpPr>
            <p:spPr>
              <a:xfrm>
                <a:off x="1073039" y="1185621"/>
                <a:ext cx="1584900" cy="1365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74" y="0"/>
                    </a:moveTo>
                    <a:lnTo>
                      <a:pt x="119397" y="3354"/>
                    </a:lnTo>
                    <a:lnTo>
                      <a:pt x="118597" y="7275"/>
                    </a:lnTo>
                    <a:lnTo>
                      <a:pt x="117387" y="12451"/>
                    </a:lnTo>
                    <a:lnTo>
                      <a:pt x="115716" y="18700"/>
                    </a:lnTo>
                    <a:lnTo>
                      <a:pt x="113531" y="25842"/>
                    </a:lnTo>
                    <a:lnTo>
                      <a:pt x="110780" y="33694"/>
                    </a:lnTo>
                    <a:lnTo>
                      <a:pt x="107413" y="42076"/>
                    </a:lnTo>
                    <a:lnTo>
                      <a:pt x="103377" y="50807"/>
                    </a:lnTo>
                    <a:lnTo>
                      <a:pt x="98620" y="59705"/>
                    </a:lnTo>
                    <a:lnTo>
                      <a:pt x="93090" y="68590"/>
                    </a:lnTo>
                    <a:lnTo>
                      <a:pt x="86735" y="77279"/>
                    </a:lnTo>
                    <a:lnTo>
                      <a:pt x="79505" y="85593"/>
                    </a:lnTo>
                    <a:lnTo>
                      <a:pt x="71346" y="93349"/>
                    </a:lnTo>
                    <a:lnTo>
                      <a:pt x="62207" y="100366"/>
                    </a:lnTo>
                    <a:lnTo>
                      <a:pt x="52037" y="106465"/>
                    </a:lnTo>
                    <a:lnTo>
                      <a:pt x="40782" y="111462"/>
                    </a:lnTo>
                    <a:lnTo>
                      <a:pt x="28393" y="115177"/>
                    </a:lnTo>
                    <a:lnTo>
                      <a:pt x="14816" y="117429"/>
                    </a:lnTo>
                    <a:lnTo>
                      <a:pt x="0" y="118037"/>
                    </a:lnTo>
                    <a:lnTo>
                      <a:pt x="770" y="118214"/>
                    </a:lnTo>
                    <a:lnTo>
                      <a:pt x="2981" y="118646"/>
                    </a:lnTo>
                    <a:lnTo>
                      <a:pt x="6485" y="119184"/>
                    </a:lnTo>
                    <a:lnTo>
                      <a:pt x="11134" y="119678"/>
                    </a:lnTo>
                    <a:lnTo>
                      <a:pt x="16779" y="119980"/>
                    </a:lnTo>
                    <a:lnTo>
                      <a:pt x="23270" y="119940"/>
                    </a:lnTo>
                    <a:lnTo>
                      <a:pt x="30461" y="119409"/>
                    </a:lnTo>
                    <a:lnTo>
                      <a:pt x="38202" y="118239"/>
                    </a:lnTo>
                    <a:lnTo>
                      <a:pt x="46345" y="116279"/>
                    </a:lnTo>
                    <a:lnTo>
                      <a:pt x="54742" y="113381"/>
                    </a:lnTo>
                    <a:lnTo>
                      <a:pt x="63243" y="109396"/>
                    </a:lnTo>
                    <a:lnTo>
                      <a:pt x="71701" y="104175"/>
                    </a:lnTo>
                    <a:lnTo>
                      <a:pt x="79966" y="97568"/>
                    </a:lnTo>
                    <a:lnTo>
                      <a:pt x="87891" y="89426"/>
                    </a:lnTo>
                    <a:lnTo>
                      <a:pt x="95327" y="79601"/>
                    </a:lnTo>
                    <a:lnTo>
                      <a:pt x="102126" y="67943"/>
                    </a:lnTo>
                    <a:lnTo>
                      <a:pt x="108138" y="54303"/>
                    </a:lnTo>
                    <a:lnTo>
                      <a:pt x="113216" y="38532"/>
                    </a:lnTo>
                    <a:lnTo>
                      <a:pt x="117211" y="20480"/>
                    </a:lnTo>
                    <a:lnTo>
                      <a:pt x="119974" y="0"/>
                    </a:lnTo>
                    <a:close/>
                  </a:path>
                </a:pathLst>
              </a:cu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16"/>
              <p:cNvSpPr/>
              <p:nvPr/>
            </p:nvSpPr>
            <p:spPr>
              <a:xfrm>
                <a:off x="1120242" y="676770"/>
                <a:ext cx="903600" cy="1850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98" y="0"/>
                    </a:moveTo>
                    <a:lnTo>
                      <a:pt x="868" y="641"/>
                    </a:lnTo>
                    <a:lnTo>
                      <a:pt x="569" y="2492"/>
                    </a:lnTo>
                    <a:lnTo>
                      <a:pt x="234" y="5446"/>
                    </a:lnTo>
                    <a:lnTo>
                      <a:pt x="0" y="9396"/>
                    </a:lnTo>
                    <a:lnTo>
                      <a:pt x="0" y="14232"/>
                    </a:lnTo>
                    <a:lnTo>
                      <a:pt x="370" y="19848"/>
                    </a:lnTo>
                    <a:lnTo>
                      <a:pt x="1245" y="26136"/>
                    </a:lnTo>
                    <a:lnTo>
                      <a:pt x="2760" y="32988"/>
                    </a:lnTo>
                    <a:lnTo>
                      <a:pt x="5050" y="40296"/>
                    </a:lnTo>
                    <a:lnTo>
                      <a:pt x="8249" y="47953"/>
                    </a:lnTo>
                    <a:lnTo>
                      <a:pt x="12493" y="55851"/>
                    </a:lnTo>
                    <a:lnTo>
                      <a:pt x="17917" y="63882"/>
                    </a:lnTo>
                    <a:lnTo>
                      <a:pt x="24655" y="71938"/>
                    </a:lnTo>
                    <a:lnTo>
                      <a:pt x="32842" y="79913"/>
                    </a:lnTo>
                    <a:lnTo>
                      <a:pt x="42614" y="87697"/>
                    </a:lnTo>
                    <a:lnTo>
                      <a:pt x="54105" y="95184"/>
                    </a:lnTo>
                    <a:lnTo>
                      <a:pt x="67450" y="102265"/>
                    </a:lnTo>
                    <a:lnTo>
                      <a:pt x="82785" y="108833"/>
                    </a:lnTo>
                    <a:lnTo>
                      <a:pt x="100243" y="114781"/>
                    </a:lnTo>
                    <a:lnTo>
                      <a:pt x="119961" y="120000"/>
                    </a:lnTo>
                    <a:lnTo>
                      <a:pt x="119145" y="119742"/>
                    </a:lnTo>
                    <a:lnTo>
                      <a:pt x="116807" y="118962"/>
                    </a:lnTo>
                    <a:lnTo>
                      <a:pt x="108217" y="115777"/>
                    </a:lnTo>
                    <a:lnTo>
                      <a:pt x="102293" y="113346"/>
                    </a:lnTo>
                    <a:lnTo>
                      <a:pt x="95501" y="110337"/>
                    </a:lnTo>
                    <a:lnTo>
                      <a:pt x="88006" y="106737"/>
                    </a:lnTo>
                    <a:lnTo>
                      <a:pt x="79970" y="102532"/>
                    </a:lnTo>
                    <a:lnTo>
                      <a:pt x="71558" y="97710"/>
                    </a:lnTo>
                    <a:lnTo>
                      <a:pt x="62933" y="92256"/>
                    </a:lnTo>
                    <a:lnTo>
                      <a:pt x="54259" y="86156"/>
                    </a:lnTo>
                    <a:lnTo>
                      <a:pt x="45699" y="79398"/>
                    </a:lnTo>
                    <a:lnTo>
                      <a:pt x="37418" y="71968"/>
                    </a:lnTo>
                    <a:lnTo>
                      <a:pt x="29579" y="63853"/>
                    </a:lnTo>
                    <a:lnTo>
                      <a:pt x="22346" y="55038"/>
                    </a:lnTo>
                    <a:lnTo>
                      <a:pt x="15883" y="45510"/>
                    </a:lnTo>
                    <a:lnTo>
                      <a:pt x="10352" y="35255"/>
                    </a:lnTo>
                    <a:lnTo>
                      <a:pt x="5919" y="24261"/>
                    </a:lnTo>
                    <a:lnTo>
                      <a:pt x="2746" y="12514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16"/>
              <p:cNvSpPr/>
              <p:nvPr/>
            </p:nvSpPr>
            <p:spPr>
              <a:xfrm>
                <a:off x="1261659" y="548589"/>
                <a:ext cx="689100" cy="2056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8239" y="0"/>
                    </a:moveTo>
                    <a:lnTo>
                      <a:pt x="82554" y="3997"/>
                    </a:lnTo>
                    <a:lnTo>
                      <a:pt x="85274" y="6971"/>
                    </a:lnTo>
                    <a:lnTo>
                      <a:pt x="88238" y="10680"/>
                    </a:lnTo>
                    <a:lnTo>
                      <a:pt x="91208" y="15075"/>
                    </a:lnTo>
                    <a:lnTo>
                      <a:pt x="93946" y="20102"/>
                    </a:lnTo>
                    <a:lnTo>
                      <a:pt x="96213" y="25713"/>
                    </a:lnTo>
                    <a:lnTo>
                      <a:pt x="97771" y="31856"/>
                    </a:lnTo>
                    <a:lnTo>
                      <a:pt x="98383" y="38480"/>
                    </a:lnTo>
                    <a:lnTo>
                      <a:pt x="97808" y="45534"/>
                    </a:lnTo>
                    <a:lnTo>
                      <a:pt x="95811" y="52967"/>
                    </a:lnTo>
                    <a:lnTo>
                      <a:pt x="92152" y="60728"/>
                    </a:lnTo>
                    <a:lnTo>
                      <a:pt x="86593" y="68767"/>
                    </a:lnTo>
                    <a:lnTo>
                      <a:pt x="78895" y="77032"/>
                    </a:lnTo>
                    <a:lnTo>
                      <a:pt x="68822" y="85473"/>
                    </a:lnTo>
                    <a:lnTo>
                      <a:pt x="56134" y="94038"/>
                    </a:lnTo>
                    <a:lnTo>
                      <a:pt x="40593" y="102677"/>
                    </a:lnTo>
                    <a:lnTo>
                      <a:pt x="21961" y="111339"/>
                    </a:lnTo>
                    <a:lnTo>
                      <a:pt x="0" y="119973"/>
                    </a:lnTo>
                    <a:lnTo>
                      <a:pt x="1477" y="119569"/>
                    </a:lnTo>
                    <a:lnTo>
                      <a:pt x="12087" y="116434"/>
                    </a:lnTo>
                    <a:lnTo>
                      <a:pt x="20408" y="113769"/>
                    </a:lnTo>
                    <a:lnTo>
                      <a:pt x="30200" y="110417"/>
                    </a:lnTo>
                    <a:lnTo>
                      <a:pt x="41059" y="106410"/>
                    </a:lnTo>
                    <a:lnTo>
                      <a:pt x="52578" y="101781"/>
                    </a:lnTo>
                    <a:lnTo>
                      <a:pt x="64354" y="96563"/>
                    </a:lnTo>
                    <a:lnTo>
                      <a:pt x="75982" y="90789"/>
                    </a:lnTo>
                    <a:lnTo>
                      <a:pt x="87055" y="84492"/>
                    </a:lnTo>
                    <a:lnTo>
                      <a:pt x="97170" y="77705"/>
                    </a:lnTo>
                    <a:lnTo>
                      <a:pt x="105921" y="70461"/>
                    </a:lnTo>
                    <a:lnTo>
                      <a:pt x="112903" y="62793"/>
                    </a:lnTo>
                    <a:lnTo>
                      <a:pt x="117712" y="54733"/>
                    </a:lnTo>
                    <a:lnTo>
                      <a:pt x="119942" y="46315"/>
                    </a:lnTo>
                    <a:lnTo>
                      <a:pt x="119189" y="37571"/>
                    </a:lnTo>
                    <a:lnTo>
                      <a:pt x="115046" y="28535"/>
                    </a:lnTo>
                    <a:lnTo>
                      <a:pt x="107111" y="19239"/>
                    </a:lnTo>
                    <a:lnTo>
                      <a:pt x="94977" y="9716"/>
                    </a:lnTo>
                    <a:lnTo>
                      <a:pt x="78239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16"/>
              <p:cNvSpPr/>
              <p:nvPr/>
            </p:nvSpPr>
            <p:spPr>
              <a:xfrm>
                <a:off x="2291458" y="694662"/>
                <a:ext cx="90900" cy="903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16"/>
              <p:cNvSpPr/>
              <p:nvPr/>
            </p:nvSpPr>
            <p:spPr>
              <a:xfrm>
                <a:off x="772465" y="2174830"/>
                <a:ext cx="405000" cy="4050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16"/>
              <p:cNvSpPr/>
              <p:nvPr/>
            </p:nvSpPr>
            <p:spPr>
              <a:xfrm>
                <a:off x="1983695" y="2452574"/>
                <a:ext cx="263400" cy="2628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6"/>
              <p:cNvSpPr/>
              <p:nvPr/>
            </p:nvSpPr>
            <p:spPr>
              <a:xfrm>
                <a:off x="1565130" y="432211"/>
                <a:ext cx="194400" cy="1944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6"/>
              <p:cNvSpPr/>
              <p:nvPr/>
            </p:nvSpPr>
            <p:spPr>
              <a:xfrm>
                <a:off x="598488" y="922194"/>
                <a:ext cx="349800" cy="3498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6"/>
              <p:cNvSpPr/>
              <p:nvPr/>
            </p:nvSpPr>
            <p:spPr>
              <a:xfrm>
                <a:off x="2439509" y="2004129"/>
                <a:ext cx="216600" cy="2160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6"/>
              <p:cNvSpPr/>
              <p:nvPr/>
            </p:nvSpPr>
            <p:spPr>
              <a:xfrm>
                <a:off x="1694618" y="1126556"/>
                <a:ext cx="411600" cy="4116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6"/>
              <p:cNvSpPr/>
              <p:nvPr/>
            </p:nvSpPr>
            <p:spPr>
              <a:xfrm>
                <a:off x="1095003" y="657286"/>
                <a:ext cx="73800" cy="729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6"/>
              <p:cNvSpPr/>
              <p:nvPr/>
            </p:nvSpPr>
            <p:spPr>
              <a:xfrm>
                <a:off x="2502621" y="1005472"/>
                <a:ext cx="216600" cy="216000"/>
              </a:xfrm>
              <a:prstGeom prst="ellipse">
                <a:avLst/>
              </a:pr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6"/>
              <p:cNvSpPr/>
              <p:nvPr/>
            </p:nvSpPr>
            <p:spPr>
              <a:xfrm>
                <a:off x="1861260" y="481948"/>
                <a:ext cx="129600" cy="129000"/>
              </a:xfrm>
              <a:prstGeom prst="ellipse">
                <a:avLst/>
              </a:pr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64;p16"/>
            <p:cNvSpPr/>
            <p:nvPr/>
          </p:nvSpPr>
          <p:spPr>
            <a:xfrm>
              <a:off x="4933088" y="177382"/>
              <a:ext cx="2039100" cy="13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005E9F"/>
                  </a:solidFill>
                  <a:latin typeface="Cousine"/>
                  <a:ea typeface="Cousine"/>
                  <a:cs typeface="Cousine"/>
                  <a:sym typeface="Cousine"/>
                </a:rPr>
                <a:t>CDS</a:t>
              </a: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3924561" y="1396776"/>
              <a:ext cx="29217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82" y="0"/>
                  </a:lnTo>
                </a:path>
              </a:pathLst>
            </a:custGeom>
            <a:noFill/>
            <a:ln w="9525" cap="flat" cmpd="sng">
              <a:solidFill>
                <a:srgbClr val="005D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6"/>
            <p:cNvSpPr txBox="1"/>
            <p:nvPr/>
          </p:nvSpPr>
          <p:spPr>
            <a:xfrm>
              <a:off x="3802302" y="1341373"/>
              <a:ext cx="31929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5D9E"/>
                  </a:solidFill>
                  <a:latin typeface="Economica"/>
                  <a:ea typeface="Economica"/>
                  <a:cs typeface="Economica"/>
                  <a:sym typeface="Economica"/>
                </a:rPr>
                <a:t>Department of Computational and Data Sciences</a:t>
              </a:r>
              <a:endParaRPr sz="9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838200" y="40815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vo"/>
              <a:buNone/>
              <a:defRPr sz="4400" b="0" i="0" u="none" strike="noStrike" cap="none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"/>
              <a:buChar char="▪"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‣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Courier New"/>
              <a:buChar char="o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137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ftr" idx="11"/>
          </p:nvPr>
        </p:nvSpPr>
        <p:spPr>
          <a:xfrm>
            <a:off x="2438400" y="6356351"/>
            <a:ext cx="745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10148709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3" name="Google Shape;73;p17"/>
          <p:cNvGrpSpPr/>
          <p:nvPr/>
        </p:nvGrpSpPr>
        <p:grpSpPr>
          <a:xfrm>
            <a:off x="-1" y="-3516"/>
            <a:ext cx="12191658" cy="360068"/>
            <a:chOff x="-1" y="-3516"/>
            <a:chExt cx="9143972" cy="360068"/>
          </a:xfrm>
        </p:grpSpPr>
        <p:sp>
          <p:nvSpPr>
            <p:cNvPr id="74" name="Google Shape;74;p17"/>
            <p:cNvSpPr/>
            <p:nvPr/>
          </p:nvSpPr>
          <p:spPr>
            <a:xfrm>
              <a:off x="3203371" y="-3516"/>
              <a:ext cx="5940600" cy="360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Economica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CDS.IISc.ac.in  |  Department of Computational and Data Sciences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-1" y="-3516"/>
              <a:ext cx="3537300" cy="360000"/>
            </a:xfrm>
            <a:prstGeom prst="rect">
              <a:avLst/>
            </a:prstGeom>
            <a:gradFill>
              <a:gsLst>
                <a:gs pos="0">
                  <a:srgbClr val="DDF4FC"/>
                </a:gs>
                <a:gs pos="54000">
                  <a:srgbClr val="BDEAFA"/>
                </a:gs>
                <a:gs pos="86000">
                  <a:srgbClr val="9EE0F7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" name="Google Shape;76;p17" descr="http://www.iisc.ernet.in/fa/images/IIsc_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7"/>
            <p:cNvSpPr/>
            <p:nvPr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DBF6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9EE0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8BC9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5" name="Google Shape;85;p17"/>
            <p:cNvGrpSpPr/>
            <p:nvPr/>
          </p:nvGrpSpPr>
          <p:grpSpPr>
            <a:xfrm>
              <a:off x="380033" y="-3503"/>
              <a:ext cx="334440" cy="360055"/>
              <a:chOff x="598488" y="432211"/>
              <a:chExt cx="2120733" cy="2283163"/>
            </a:xfrm>
          </p:grpSpPr>
          <p:sp>
            <p:nvSpPr>
              <p:cNvPr id="86" name="Google Shape;86;p17"/>
              <p:cNvSpPr/>
              <p:nvPr/>
            </p:nvSpPr>
            <p:spPr>
              <a:xfrm>
                <a:off x="1205052" y="2584170"/>
                <a:ext cx="7380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4557" y="0"/>
                    </a:moveTo>
                    <a:lnTo>
                      <a:pt x="8228" y="28254"/>
                    </a:lnTo>
                    <a:lnTo>
                      <a:pt x="0" y="66641"/>
                    </a:lnTo>
                    <a:lnTo>
                      <a:pt x="5459" y="85782"/>
                    </a:lnTo>
                    <a:lnTo>
                      <a:pt x="17301" y="102615"/>
                    </a:lnTo>
                    <a:lnTo>
                      <a:pt x="29136" y="111933"/>
                    </a:lnTo>
                    <a:lnTo>
                      <a:pt x="47583" y="119158"/>
                    </a:lnTo>
                    <a:lnTo>
                      <a:pt x="67124" y="119972"/>
                    </a:lnTo>
                    <a:lnTo>
                      <a:pt x="86107" y="114357"/>
                    </a:lnTo>
                    <a:lnTo>
                      <a:pt x="102881" y="102295"/>
                    </a:lnTo>
                    <a:lnTo>
                      <a:pt x="113995" y="86488"/>
                    </a:lnTo>
                    <a:lnTo>
                      <a:pt x="119252" y="68370"/>
                    </a:lnTo>
                    <a:lnTo>
                      <a:pt x="118413" y="49125"/>
                    </a:lnTo>
                    <a:lnTo>
                      <a:pt x="111235" y="29945"/>
                    </a:lnTo>
                    <a:lnTo>
                      <a:pt x="97478" y="12015"/>
                    </a:lnTo>
                    <a:lnTo>
                      <a:pt x="82007" y="3222"/>
                    </a:lnTo>
                    <a:lnTo>
                      <a:pt x="64557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1962839" y="577608"/>
                <a:ext cx="667500" cy="1985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3107" y="3351"/>
                    </a:lnTo>
                    <a:lnTo>
                      <a:pt x="25028" y="6871"/>
                    </a:lnTo>
                    <a:lnTo>
                      <a:pt x="35819" y="10523"/>
                    </a:lnTo>
                    <a:lnTo>
                      <a:pt x="45533" y="14269"/>
                    </a:lnTo>
                    <a:lnTo>
                      <a:pt x="54228" y="18073"/>
                    </a:lnTo>
                    <a:lnTo>
                      <a:pt x="61959" y="21898"/>
                    </a:lnTo>
                    <a:lnTo>
                      <a:pt x="68781" y="25707"/>
                    </a:lnTo>
                    <a:lnTo>
                      <a:pt x="74750" y="29464"/>
                    </a:lnTo>
                    <a:lnTo>
                      <a:pt x="79922" y="33131"/>
                    </a:lnTo>
                    <a:lnTo>
                      <a:pt x="84353" y="36673"/>
                    </a:lnTo>
                    <a:lnTo>
                      <a:pt x="88097" y="40051"/>
                    </a:lnTo>
                    <a:lnTo>
                      <a:pt x="91211" y="43231"/>
                    </a:lnTo>
                    <a:lnTo>
                      <a:pt x="93751" y="46174"/>
                    </a:lnTo>
                    <a:lnTo>
                      <a:pt x="95771" y="48843"/>
                    </a:lnTo>
                    <a:lnTo>
                      <a:pt x="97328" y="51203"/>
                    </a:lnTo>
                    <a:lnTo>
                      <a:pt x="99274" y="54846"/>
                    </a:lnTo>
                    <a:lnTo>
                      <a:pt x="100108" y="57068"/>
                    </a:lnTo>
                    <a:lnTo>
                      <a:pt x="99979" y="63334"/>
                    </a:lnTo>
                    <a:lnTo>
                      <a:pt x="99016" y="69258"/>
                    </a:lnTo>
                    <a:lnTo>
                      <a:pt x="97310" y="74843"/>
                    </a:lnTo>
                    <a:lnTo>
                      <a:pt x="94952" y="80090"/>
                    </a:lnTo>
                    <a:lnTo>
                      <a:pt x="92032" y="85003"/>
                    </a:lnTo>
                    <a:lnTo>
                      <a:pt x="88642" y="89582"/>
                    </a:lnTo>
                    <a:lnTo>
                      <a:pt x="84872" y="93831"/>
                    </a:lnTo>
                    <a:lnTo>
                      <a:pt x="80814" y="97751"/>
                    </a:lnTo>
                    <a:lnTo>
                      <a:pt x="76558" y="101345"/>
                    </a:lnTo>
                    <a:lnTo>
                      <a:pt x="72195" y="104615"/>
                    </a:lnTo>
                    <a:lnTo>
                      <a:pt x="67816" y="107564"/>
                    </a:lnTo>
                    <a:lnTo>
                      <a:pt x="63513" y="110192"/>
                    </a:lnTo>
                    <a:lnTo>
                      <a:pt x="59375" y="112503"/>
                    </a:lnTo>
                    <a:lnTo>
                      <a:pt x="55494" y="114499"/>
                    </a:lnTo>
                    <a:lnTo>
                      <a:pt x="48865" y="117553"/>
                    </a:lnTo>
                    <a:lnTo>
                      <a:pt x="44355" y="119373"/>
                    </a:lnTo>
                    <a:lnTo>
                      <a:pt x="42690" y="119976"/>
                    </a:lnTo>
                    <a:lnTo>
                      <a:pt x="53928" y="117325"/>
                    </a:lnTo>
                    <a:lnTo>
                      <a:pt x="64021" y="114277"/>
                    </a:lnTo>
                    <a:lnTo>
                      <a:pt x="73030" y="110891"/>
                    </a:lnTo>
                    <a:lnTo>
                      <a:pt x="81017" y="107223"/>
                    </a:lnTo>
                    <a:lnTo>
                      <a:pt x="88044" y="103332"/>
                    </a:lnTo>
                    <a:lnTo>
                      <a:pt x="94171" y="99275"/>
                    </a:lnTo>
                    <a:lnTo>
                      <a:pt x="99461" y="95109"/>
                    </a:lnTo>
                    <a:lnTo>
                      <a:pt x="103975" y="90892"/>
                    </a:lnTo>
                    <a:lnTo>
                      <a:pt x="107775" y="86681"/>
                    </a:lnTo>
                    <a:lnTo>
                      <a:pt x="110921" y="82535"/>
                    </a:lnTo>
                    <a:lnTo>
                      <a:pt x="113476" y="78511"/>
                    </a:lnTo>
                    <a:lnTo>
                      <a:pt x="115501" y="74665"/>
                    </a:lnTo>
                    <a:lnTo>
                      <a:pt x="117058" y="71057"/>
                    </a:lnTo>
                    <a:lnTo>
                      <a:pt x="118207" y="67743"/>
                    </a:lnTo>
                    <a:lnTo>
                      <a:pt x="119011" y="64780"/>
                    </a:lnTo>
                    <a:lnTo>
                      <a:pt x="119531" y="62228"/>
                    </a:lnTo>
                    <a:lnTo>
                      <a:pt x="119964" y="58581"/>
                    </a:lnTo>
                    <a:lnTo>
                      <a:pt x="120001" y="57602"/>
                    </a:lnTo>
                    <a:lnTo>
                      <a:pt x="120000" y="57263"/>
                    </a:lnTo>
                    <a:lnTo>
                      <a:pt x="116362" y="50435"/>
                    </a:lnTo>
                    <a:lnTo>
                      <a:pt x="111671" y="44148"/>
                    </a:lnTo>
                    <a:lnTo>
                      <a:pt x="106062" y="38382"/>
                    </a:lnTo>
                    <a:lnTo>
                      <a:pt x="99669" y="33117"/>
                    </a:lnTo>
                    <a:lnTo>
                      <a:pt x="92624" y="28330"/>
                    </a:lnTo>
                    <a:lnTo>
                      <a:pt x="85063" y="24003"/>
                    </a:lnTo>
                    <a:lnTo>
                      <a:pt x="77120" y="20113"/>
                    </a:lnTo>
                    <a:lnTo>
                      <a:pt x="68927" y="16641"/>
                    </a:lnTo>
                    <a:lnTo>
                      <a:pt x="60620" y="13566"/>
                    </a:lnTo>
                    <a:lnTo>
                      <a:pt x="52333" y="10867"/>
                    </a:lnTo>
                    <a:lnTo>
                      <a:pt x="44198" y="8522"/>
                    </a:lnTo>
                    <a:lnTo>
                      <a:pt x="36351" y="6513"/>
                    </a:lnTo>
                    <a:lnTo>
                      <a:pt x="28926" y="4817"/>
                    </a:lnTo>
                    <a:lnTo>
                      <a:pt x="22055" y="3415"/>
                    </a:lnTo>
                    <a:lnTo>
                      <a:pt x="15874" y="2285"/>
                    </a:lnTo>
                    <a:lnTo>
                      <a:pt x="6116" y="760"/>
                    </a:lnTo>
                    <a:lnTo>
                      <a:pt x="724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798262" y="732992"/>
                <a:ext cx="1520100" cy="1545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4" y="116702"/>
                    </a:moveTo>
                    <a:lnTo>
                      <a:pt x="54" y="116876"/>
                    </a:lnTo>
                    <a:lnTo>
                      <a:pt x="0" y="119174"/>
                    </a:lnTo>
                    <a:lnTo>
                      <a:pt x="2" y="119975"/>
                    </a:lnTo>
                    <a:lnTo>
                      <a:pt x="64" y="116702"/>
                    </a:lnTo>
                    <a:close/>
                  </a:path>
                  <a:path w="120000" h="120000" extrusionOk="0">
                    <a:moveTo>
                      <a:pt x="100728" y="0"/>
                    </a:moveTo>
                    <a:lnTo>
                      <a:pt x="93381" y="326"/>
                    </a:lnTo>
                    <a:lnTo>
                      <a:pt x="85309" y="1155"/>
                    </a:lnTo>
                    <a:lnTo>
                      <a:pt x="76700" y="2625"/>
                    </a:lnTo>
                    <a:lnTo>
                      <a:pt x="67742" y="4871"/>
                    </a:lnTo>
                    <a:lnTo>
                      <a:pt x="58624" y="8030"/>
                    </a:lnTo>
                    <a:lnTo>
                      <a:pt x="49532" y="12240"/>
                    </a:lnTo>
                    <a:lnTo>
                      <a:pt x="40657" y="17637"/>
                    </a:lnTo>
                    <a:lnTo>
                      <a:pt x="32185" y="24358"/>
                    </a:lnTo>
                    <a:lnTo>
                      <a:pt x="24305" y="32541"/>
                    </a:lnTo>
                    <a:lnTo>
                      <a:pt x="17206" y="42320"/>
                    </a:lnTo>
                    <a:lnTo>
                      <a:pt x="11075" y="53835"/>
                    </a:lnTo>
                    <a:lnTo>
                      <a:pt x="6101" y="67221"/>
                    </a:lnTo>
                    <a:lnTo>
                      <a:pt x="2472" y="82615"/>
                    </a:lnTo>
                    <a:lnTo>
                      <a:pt x="377" y="100154"/>
                    </a:lnTo>
                    <a:lnTo>
                      <a:pt x="64" y="116702"/>
                    </a:lnTo>
                    <a:lnTo>
                      <a:pt x="263" y="113242"/>
                    </a:lnTo>
                    <a:lnTo>
                      <a:pt x="720" y="108429"/>
                    </a:lnTo>
                    <a:lnTo>
                      <a:pt x="1522" y="102598"/>
                    </a:lnTo>
                    <a:lnTo>
                      <a:pt x="2765" y="95907"/>
                    </a:lnTo>
                    <a:lnTo>
                      <a:pt x="4544" y="88516"/>
                    </a:lnTo>
                    <a:lnTo>
                      <a:pt x="6954" y="80584"/>
                    </a:lnTo>
                    <a:lnTo>
                      <a:pt x="10093" y="72270"/>
                    </a:lnTo>
                    <a:lnTo>
                      <a:pt x="14054" y="63733"/>
                    </a:lnTo>
                    <a:lnTo>
                      <a:pt x="18934" y="55132"/>
                    </a:lnTo>
                    <a:lnTo>
                      <a:pt x="24829" y="46626"/>
                    </a:lnTo>
                    <a:lnTo>
                      <a:pt x="31834" y="38376"/>
                    </a:lnTo>
                    <a:lnTo>
                      <a:pt x="40045" y="30539"/>
                    </a:lnTo>
                    <a:lnTo>
                      <a:pt x="49557" y="23275"/>
                    </a:lnTo>
                    <a:lnTo>
                      <a:pt x="60467" y="16744"/>
                    </a:lnTo>
                    <a:lnTo>
                      <a:pt x="72869" y="11104"/>
                    </a:lnTo>
                    <a:lnTo>
                      <a:pt x="86860" y="6514"/>
                    </a:lnTo>
                    <a:lnTo>
                      <a:pt x="102535" y="3134"/>
                    </a:lnTo>
                    <a:lnTo>
                      <a:pt x="119991" y="1124"/>
                    </a:lnTo>
                    <a:lnTo>
                      <a:pt x="119094" y="987"/>
                    </a:lnTo>
                    <a:lnTo>
                      <a:pt x="116532" y="670"/>
                    </a:lnTo>
                    <a:lnTo>
                      <a:pt x="112491" y="308"/>
                    </a:lnTo>
                    <a:lnTo>
                      <a:pt x="107160" y="39"/>
                    </a:lnTo>
                    <a:lnTo>
                      <a:pt x="100728" y="0"/>
                    </a:lnTo>
                    <a:close/>
                  </a:path>
                </a:pathLst>
              </a:cu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7"/>
              <p:cNvSpPr/>
              <p:nvPr/>
            </p:nvSpPr>
            <p:spPr>
              <a:xfrm>
                <a:off x="907837" y="1023442"/>
                <a:ext cx="1642800" cy="328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3891" y="13837"/>
                    </a:lnTo>
                    <a:lnTo>
                      <a:pt x="6794" y="23255"/>
                    </a:lnTo>
                    <a:lnTo>
                      <a:pt x="10421" y="34232"/>
                    </a:lnTo>
                    <a:lnTo>
                      <a:pt x="14726" y="46266"/>
                    </a:lnTo>
                    <a:lnTo>
                      <a:pt x="19662" y="58850"/>
                    </a:lnTo>
                    <a:lnTo>
                      <a:pt x="25182" y="71481"/>
                    </a:lnTo>
                    <a:lnTo>
                      <a:pt x="31240" y="83654"/>
                    </a:lnTo>
                    <a:lnTo>
                      <a:pt x="37788" y="94863"/>
                    </a:lnTo>
                    <a:lnTo>
                      <a:pt x="44781" y="104604"/>
                    </a:lnTo>
                    <a:lnTo>
                      <a:pt x="52170" y="112372"/>
                    </a:lnTo>
                    <a:lnTo>
                      <a:pt x="59911" y="117662"/>
                    </a:lnTo>
                    <a:lnTo>
                      <a:pt x="67955" y="119970"/>
                    </a:lnTo>
                    <a:lnTo>
                      <a:pt x="76256" y="118790"/>
                    </a:lnTo>
                    <a:lnTo>
                      <a:pt x="84767" y="113618"/>
                    </a:lnTo>
                    <a:lnTo>
                      <a:pt x="93442" y="103949"/>
                    </a:lnTo>
                    <a:lnTo>
                      <a:pt x="102233" y="89278"/>
                    </a:lnTo>
                    <a:lnTo>
                      <a:pt x="107606" y="77044"/>
                    </a:lnTo>
                    <a:lnTo>
                      <a:pt x="63929" y="77044"/>
                    </a:lnTo>
                    <a:lnTo>
                      <a:pt x="56084" y="75697"/>
                    </a:lnTo>
                    <a:lnTo>
                      <a:pt x="48064" y="72499"/>
                    </a:lnTo>
                    <a:lnTo>
                      <a:pt x="39934" y="67193"/>
                    </a:lnTo>
                    <a:lnTo>
                      <a:pt x="31763" y="59520"/>
                    </a:lnTo>
                    <a:lnTo>
                      <a:pt x="23617" y="49222"/>
                    </a:lnTo>
                    <a:lnTo>
                      <a:pt x="15563" y="36042"/>
                    </a:lnTo>
                    <a:lnTo>
                      <a:pt x="7668" y="19721"/>
                    </a:lnTo>
                    <a:lnTo>
                      <a:pt x="0" y="0"/>
                    </a:lnTo>
                    <a:close/>
                  </a:path>
                  <a:path w="120000" h="120000" extrusionOk="0">
                    <a:moveTo>
                      <a:pt x="119979" y="42912"/>
                    </a:moveTo>
                    <a:lnTo>
                      <a:pt x="115572" y="48531"/>
                    </a:lnTo>
                    <a:lnTo>
                      <a:pt x="112323" y="52214"/>
                    </a:lnTo>
                    <a:lnTo>
                      <a:pt x="108295" y="56370"/>
                    </a:lnTo>
                    <a:lnTo>
                      <a:pt x="103556" y="60742"/>
                    </a:lnTo>
                    <a:lnTo>
                      <a:pt x="98172" y="65071"/>
                    </a:lnTo>
                    <a:lnTo>
                      <a:pt x="92209" y="69101"/>
                    </a:lnTo>
                    <a:lnTo>
                      <a:pt x="85739" y="72570"/>
                    </a:lnTo>
                    <a:lnTo>
                      <a:pt x="78823" y="75223"/>
                    </a:lnTo>
                    <a:lnTo>
                      <a:pt x="71531" y="76801"/>
                    </a:lnTo>
                    <a:lnTo>
                      <a:pt x="63929" y="77044"/>
                    </a:lnTo>
                    <a:lnTo>
                      <a:pt x="107606" y="77044"/>
                    </a:lnTo>
                    <a:lnTo>
                      <a:pt x="111095" y="69100"/>
                    </a:lnTo>
                    <a:lnTo>
                      <a:pt x="119979" y="42912"/>
                    </a:lnTo>
                    <a:close/>
                  </a:path>
                </a:pathLst>
              </a:cu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7"/>
              <p:cNvSpPr/>
              <p:nvPr/>
            </p:nvSpPr>
            <p:spPr>
              <a:xfrm>
                <a:off x="700370" y="1230909"/>
                <a:ext cx="1769100" cy="101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5343" y="24879"/>
                    </a:lnTo>
                    <a:lnTo>
                      <a:pt x="11389" y="46233"/>
                    </a:lnTo>
                    <a:lnTo>
                      <a:pt x="18033" y="64307"/>
                    </a:lnTo>
                    <a:lnTo>
                      <a:pt x="25169" y="79343"/>
                    </a:lnTo>
                    <a:lnTo>
                      <a:pt x="32691" y="91583"/>
                    </a:lnTo>
                    <a:lnTo>
                      <a:pt x="40493" y="101273"/>
                    </a:lnTo>
                    <a:lnTo>
                      <a:pt x="48469" y="108653"/>
                    </a:lnTo>
                    <a:lnTo>
                      <a:pt x="56515" y="113968"/>
                    </a:lnTo>
                    <a:lnTo>
                      <a:pt x="64525" y="117460"/>
                    </a:lnTo>
                    <a:lnTo>
                      <a:pt x="72392" y="119374"/>
                    </a:lnTo>
                    <a:lnTo>
                      <a:pt x="80011" y="119951"/>
                    </a:lnTo>
                    <a:lnTo>
                      <a:pt x="87277" y="119435"/>
                    </a:lnTo>
                    <a:lnTo>
                      <a:pt x="94084" y="118070"/>
                    </a:lnTo>
                    <a:lnTo>
                      <a:pt x="100326" y="116097"/>
                    </a:lnTo>
                    <a:lnTo>
                      <a:pt x="103827" y="114629"/>
                    </a:lnTo>
                    <a:lnTo>
                      <a:pt x="88269" y="114629"/>
                    </a:lnTo>
                    <a:lnTo>
                      <a:pt x="78653" y="112958"/>
                    </a:lnTo>
                    <a:lnTo>
                      <a:pt x="69536" y="109314"/>
                    </a:lnTo>
                    <a:lnTo>
                      <a:pt x="60928" y="103966"/>
                    </a:lnTo>
                    <a:lnTo>
                      <a:pt x="52841" y="97181"/>
                    </a:lnTo>
                    <a:lnTo>
                      <a:pt x="45285" y="89228"/>
                    </a:lnTo>
                    <a:lnTo>
                      <a:pt x="38271" y="80373"/>
                    </a:lnTo>
                    <a:lnTo>
                      <a:pt x="31809" y="70883"/>
                    </a:lnTo>
                    <a:lnTo>
                      <a:pt x="25912" y="61028"/>
                    </a:lnTo>
                    <a:lnTo>
                      <a:pt x="20590" y="51074"/>
                    </a:lnTo>
                    <a:lnTo>
                      <a:pt x="15852" y="41289"/>
                    </a:lnTo>
                    <a:lnTo>
                      <a:pt x="11712" y="31940"/>
                    </a:lnTo>
                    <a:lnTo>
                      <a:pt x="8178" y="23295"/>
                    </a:lnTo>
                    <a:lnTo>
                      <a:pt x="5263" y="15622"/>
                    </a:lnTo>
                    <a:lnTo>
                      <a:pt x="2976" y="9189"/>
                    </a:lnTo>
                    <a:lnTo>
                      <a:pt x="1330" y="4262"/>
                    </a:lnTo>
                    <a:lnTo>
                      <a:pt x="334" y="1110"/>
                    </a:lnTo>
                    <a:lnTo>
                      <a:pt x="0" y="0"/>
                    </a:lnTo>
                    <a:close/>
                  </a:path>
                  <a:path w="120000" h="120000" extrusionOk="0">
                    <a:moveTo>
                      <a:pt x="120000" y="105137"/>
                    </a:moveTo>
                    <a:lnTo>
                      <a:pt x="108954" y="110986"/>
                    </a:lnTo>
                    <a:lnTo>
                      <a:pt x="98373" y="114061"/>
                    </a:lnTo>
                    <a:lnTo>
                      <a:pt x="88269" y="114629"/>
                    </a:lnTo>
                    <a:lnTo>
                      <a:pt x="103827" y="114629"/>
                    </a:lnTo>
                    <a:lnTo>
                      <a:pt x="110693" y="111305"/>
                    </a:lnTo>
                    <a:lnTo>
                      <a:pt x="114606" y="108971"/>
                    </a:lnTo>
                    <a:lnTo>
                      <a:pt x="117532" y="107003"/>
                    </a:lnTo>
                    <a:lnTo>
                      <a:pt x="119366" y="105644"/>
                    </a:lnTo>
                    <a:lnTo>
                      <a:pt x="120000" y="105137"/>
                    </a:lnTo>
                    <a:close/>
                  </a:path>
                </a:pathLst>
              </a:cu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>
                <a:off x="1073039" y="1185621"/>
                <a:ext cx="1584900" cy="1365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74" y="0"/>
                    </a:moveTo>
                    <a:lnTo>
                      <a:pt x="119397" y="3354"/>
                    </a:lnTo>
                    <a:lnTo>
                      <a:pt x="118597" y="7275"/>
                    </a:lnTo>
                    <a:lnTo>
                      <a:pt x="117387" y="12451"/>
                    </a:lnTo>
                    <a:lnTo>
                      <a:pt x="115716" y="18700"/>
                    </a:lnTo>
                    <a:lnTo>
                      <a:pt x="113531" y="25842"/>
                    </a:lnTo>
                    <a:lnTo>
                      <a:pt x="110780" y="33694"/>
                    </a:lnTo>
                    <a:lnTo>
                      <a:pt x="107413" y="42076"/>
                    </a:lnTo>
                    <a:lnTo>
                      <a:pt x="103377" y="50807"/>
                    </a:lnTo>
                    <a:lnTo>
                      <a:pt x="98620" y="59705"/>
                    </a:lnTo>
                    <a:lnTo>
                      <a:pt x="93090" y="68590"/>
                    </a:lnTo>
                    <a:lnTo>
                      <a:pt x="86735" y="77279"/>
                    </a:lnTo>
                    <a:lnTo>
                      <a:pt x="79505" y="85593"/>
                    </a:lnTo>
                    <a:lnTo>
                      <a:pt x="71346" y="93349"/>
                    </a:lnTo>
                    <a:lnTo>
                      <a:pt x="62207" y="100366"/>
                    </a:lnTo>
                    <a:lnTo>
                      <a:pt x="52037" y="106465"/>
                    </a:lnTo>
                    <a:lnTo>
                      <a:pt x="40782" y="111462"/>
                    </a:lnTo>
                    <a:lnTo>
                      <a:pt x="28393" y="115177"/>
                    </a:lnTo>
                    <a:lnTo>
                      <a:pt x="14816" y="117429"/>
                    </a:lnTo>
                    <a:lnTo>
                      <a:pt x="0" y="118037"/>
                    </a:lnTo>
                    <a:lnTo>
                      <a:pt x="770" y="118214"/>
                    </a:lnTo>
                    <a:lnTo>
                      <a:pt x="2981" y="118646"/>
                    </a:lnTo>
                    <a:lnTo>
                      <a:pt x="6485" y="119184"/>
                    </a:lnTo>
                    <a:lnTo>
                      <a:pt x="11134" y="119678"/>
                    </a:lnTo>
                    <a:lnTo>
                      <a:pt x="16779" y="119980"/>
                    </a:lnTo>
                    <a:lnTo>
                      <a:pt x="23270" y="119940"/>
                    </a:lnTo>
                    <a:lnTo>
                      <a:pt x="30461" y="119409"/>
                    </a:lnTo>
                    <a:lnTo>
                      <a:pt x="38202" y="118239"/>
                    </a:lnTo>
                    <a:lnTo>
                      <a:pt x="46345" y="116279"/>
                    </a:lnTo>
                    <a:lnTo>
                      <a:pt x="54742" y="113381"/>
                    </a:lnTo>
                    <a:lnTo>
                      <a:pt x="63243" y="109396"/>
                    </a:lnTo>
                    <a:lnTo>
                      <a:pt x="71701" y="104175"/>
                    </a:lnTo>
                    <a:lnTo>
                      <a:pt x="79966" y="97568"/>
                    </a:lnTo>
                    <a:lnTo>
                      <a:pt x="87891" y="89426"/>
                    </a:lnTo>
                    <a:lnTo>
                      <a:pt x="95327" y="79601"/>
                    </a:lnTo>
                    <a:lnTo>
                      <a:pt x="102126" y="67943"/>
                    </a:lnTo>
                    <a:lnTo>
                      <a:pt x="108138" y="54303"/>
                    </a:lnTo>
                    <a:lnTo>
                      <a:pt x="113216" y="38532"/>
                    </a:lnTo>
                    <a:lnTo>
                      <a:pt x="117211" y="20480"/>
                    </a:lnTo>
                    <a:lnTo>
                      <a:pt x="119974" y="0"/>
                    </a:lnTo>
                    <a:close/>
                  </a:path>
                </a:pathLst>
              </a:cu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1120242" y="676770"/>
                <a:ext cx="903600" cy="1850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98" y="0"/>
                    </a:moveTo>
                    <a:lnTo>
                      <a:pt x="868" y="641"/>
                    </a:lnTo>
                    <a:lnTo>
                      <a:pt x="569" y="2492"/>
                    </a:lnTo>
                    <a:lnTo>
                      <a:pt x="234" y="5446"/>
                    </a:lnTo>
                    <a:lnTo>
                      <a:pt x="0" y="9396"/>
                    </a:lnTo>
                    <a:lnTo>
                      <a:pt x="0" y="14232"/>
                    </a:lnTo>
                    <a:lnTo>
                      <a:pt x="370" y="19848"/>
                    </a:lnTo>
                    <a:lnTo>
                      <a:pt x="1245" y="26136"/>
                    </a:lnTo>
                    <a:lnTo>
                      <a:pt x="2760" y="32988"/>
                    </a:lnTo>
                    <a:lnTo>
                      <a:pt x="5050" y="40296"/>
                    </a:lnTo>
                    <a:lnTo>
                      <a:pt x="8249" y="47953"/>
                    </a:lnTo>
                    <a:lnTo>
                      <a:pt x="12493" y="55851"/>
                    </a:lnTo>
                    <a:lnTo>
                      <a:pt x="17917" y="63882"/>
                    </a:lnTo>
                    <a:lnTo>
                      <a:pt x="24655" y="71938"/>
                    </a:lnTo>
                    <a:lnTo>
                      <a:pt x="32842" y="79913"/>
                    </a:lnTo>
                    <a:lnTo>
                      <a:pt x="42614" y="87697"/>
                    </a:lnTo>
                    <a:lnTo>
                      <a:pt x="54105" y="95184"/>
                    </a:lnTo>
                    <a:lnTo>
                      <a:pt x="67450" y="102265"/>
                    </a:lnTo>
                    <a:lnTo>
                      <a:pt x="82785" y="108833"/>
                    </a:lnTo>
                    <a:lnTo>
                      <a:pt x="100243" y="114781"/>
                    </a:lnTo>
                    <a:lnTo>
                      <a:pt x="119961" y="120000"/>
                    </a:lnTo>
                    <a:lnTo>
                      <a:pt x="119145" y="119742"/>
                    </a:lnTo>
                    <a:lnTo>
                      <a:pt x="116807" y="118962"/>
                    </a:lnTo>
                    <a:lnTo>
                      <a:pt x="108217" y="115777"/>
                    </a:lnTo>
                    <a:lnTo>
                      <a:pt x="102293" y="113346"/>
                    </a:lnTo>
                    <a:lnTo>
                      <a:pt x="95501" y="110337"/>
                    </a:lnTo>
                    <a:lnTo>
                      <a:pt x="88006" y="106737"/>
                    </a:lnTo>
                    <a:lnTo>
                      <a:pt x="79970" y="102532"/>
                    </a:lnTo>
                    <a:lnTo>
                      <a:pt x="71558" y="97710"/>
                    </a:lnTo>
                    <a:lnTo>
                      <a:pt x="62933" y="92256"/>
                    </a:lnTo>
                    <a:lnTo>
                      <a:pt x="54259" y="86156"/>
                    </a:lnTo>
                    <a:lnTo>
                      <a:pt x="45699" y="79398"/>
                    </a:lnTo>
                    <a:lnTo>
                      <a:pt x="37418" y="71968"/>
                    </a:lnTo>
                    <a:lnTo>
                      <a:pt x="29579" y="63853"/>
                    </a:lnTo>
                    <a:lnTo>
                      <a:pt x="22346" y="55038"/>
                    </a:lnTo>
                    <a:lnTo>
                      <a:pt x="15883" y="45510"/>
                    </a:lnTo>
                    <a:lnTo>
                      <a:pt x="10352" y="35255"/>
                    </a:lnTo>
                    <a:lnTo>
                      <a:pt x="5919" y="24261"/>
                    </a:lnTo>
                    <a:lnTo>
                      <a:pt x="2746" y="12514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1261659" y="548589"/>
                <a:ext cx="689100" cy="2056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8239" y="0"/>
                    </a:moveTo>
                    <a:lnTo>
                      <a:pt x="82554" y="3997"/>
                    </a:lnTo>
                    <a:lnTo>
                      <a:pt x="85274" y="6971"/>
                    </a:lnTo>
                    <a:lnTo>
                      <a:pt x="88238" y="10680"/>
                    </a:lnTo>
                    <a:lnTo>
                      <a:pt x="91208" y="15075"/>
                    </a:lnTo>
                    <a:lnTo>
                      <a:pt x="93946" y="20102"/>
                    </a:lnTo>
                    <a:lnTo>
                      <a:pt x="96213" y="25713"/>
                    </a:lnTo>
                    <a:lnTo>
                      <a:pt x="97771" y="31856"/>
                    </a:lnTo>
                    <a:lnTo>
                      <a:pt x="98383" y="38480"/>
                    </a:lnTo>
                    <a:lnTo>
                      <a:pt x="97808" y="45534"/>
                    </a:lnTo>
                    <a:lnTo>
                      <a:pt x="95811" y="52967"/>
                    </a:lnTo>
                    <a:lnTo>
                      <a:pt x="92152" y="60728"/>
                    </a:lnTo>
                    <a:lnTo>
                      <a:pt x="86593" y="68767"/>
                    </a:lnTo>
                    <a:lnTo>
                      <a:pt x="78895" y="77032"/>
                    </a:lnTo>
                    <a:lnTo>
                      <a:pt x="68822" y="85473"/>
                    </a:lnTo>
                    <a:lnTo>
                      <a:pt x="56134" y="94038"/>
                    </a:lnTo>
                    <a:lnTo>
                      <a:pt x="40593" y="102677"/>
                    </a:lnTo>
                    <a:lnTo>
                      <a:pt x="21961" y="111339"/>
                    </a:lnTo>
                    <a:lnTo>
                      <a:pt x="0" y="119973"/>
                    </a:lnTo>
                    <a:lnTo>
                      <a:pt x="1477" y="119569"/>
                    </a:lnTo>
                    <a:lnTo>
                      <a:pt x="12087" y="116434"/>
                    </a:lnTo>
                    <a:lnTo>
                      <a:pt x="20408" y="113769"/>
                    </a:lnTo>
                    <a:lnTo>
                      <a:pt x="30200" y="110417"/>
                    </a:lnTo>
                    <a:lnTo>
                      <a:pt x="41059" y="106410"/>
                    </a:lnTo>
                    <a:lnTo>
                      <a:pt x="52578" y="101781"/>
                    </a:lnTo>
                    <a:lnTo>
                      <a:pt x="64354" y="96563"/>
                    </a:lnTo>
                    <a:lnTo>
                      <a:pt x="75982" y="90789"/>
                    </a:lnTo>
                    <a:lnTo>
                      <a:pt x="87055" y="84492"/>
                    </a:lnTo>
                    <a:lnTo>
                      <a:pt x="97170" y="77705"/>
                    </a:lnTo>
                    <a:lnTo>
                      <a:pt x="105921" y="70461"/>
                    </a:lnTo>
                    <a:lnTo>
                      <a:pt x="112903" y="62793"/>
                    </a:lnTo>
                    <a:lnTo>
                      <a:pt x="117712" y="54733"/>
                    </a:lnTo>
                    <a:lnTo>
                      <a:pt x="119942" y="46315"/>
                    </a:lnTo>
                    <a:lnTo>
                      <a:pt x="119189" y="37571"/>
                    </a:lnTo>
                    <a:lnTo>
                      <a:pt x="115046" y="28535"/>
                    </a:lnTo>
                    <a:lnTo>
                      <a:pt x="107111" y="19239"/>
                    </a:lnTo>
                    <a:lnTo>
                      <a:pt x="94977" y="9716"/>
                    </a:lnTo>
                    <a:lnTo>
                      <a:pt x="78239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2291458" y="694662"/>
                <a:ext cx="90900" cy="903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7"/>
              <p:cNvSpPr/>
              <p:nvPr/>
            </p:nvSpPr>
            <p:spPr>
              <a:xfrm>
                <a:off x="772465" y="2174830"/>
                <a:ext cx="405000" cy="4050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7"/>
              <p:cNvSpPr/>
              <p:nvPr/>
            </p:nvSpPr>
            <p:spPr>
              <a:xfrm>
                <a:off x="1983695" y="2452574"/>
                <a:ext cx="263400" cy="2628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1565130" y="432211"/>
                <a:ext cx="194400" cy="1944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598488" y="922194"/>
                <a:ext cx="349800" cy="3498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2439509" y="2004129"/>
                <a:ext cx="216600" cy="2160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1694618" y="1126556"/>
                <a:ext cx="411600" cy="4116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1095003" y="657286"/>
                <a:ext cx="73800" cy="729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2502621" y="1005472"/>
                <a:ext cx="216600" cy="216000"/>
              </a:xfrm>
              <a:prstGeom prst="ellipse">
                <a:avLst/>
              </a:pr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1861260" y="481948"/>
                <a:ext cx="129600" cy="129000"/>
              </a:xfrm>
              <a:prstGeom prst="ellipse">
                <a:avLst/>
              </a:pr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vo"/>
              <a:buNone/>
              <a:defRPr sz="6000" b="0" i="0" u="none" strike="noStrike" cap="none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Noto Sans"/>
              <a:buNone/>
              <a:defRPr sz="28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Courier New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137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2438400" y="6356351"/>
            <a:ext cx="745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10148709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0" name="Google Shape;110;p18"/>
          <p:cNvGrpSpPr/>
          <p:nvPr/>
        </p:nvGrpSpPr>
        <p:grpSpPr>
          <a:xfrm>
            <a:off x="-1" y="-5899"/>
            <a:ext cx="12191658" cy="362383"/>
            <a:chOff x="-1" y="-5899"/>
            <a:chExt cx="9143972" cy="362383"/>
          </a:xfrm>
        </p:grpSpPr>
        <p:sp>
          <p:nvSpPr>
            <p:cNvPr id="111" name="Google Shape;111;p18"/>
            <p:cNvSpPr/>
            <p:nvPr/>
          </p:nvSpPr>
          <p:spPr>
            <a:xfrm>
              <a:off x="3203371" y="-3516"/>
              <a:ext cx="5940600" cy="360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Economica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CDS.IISc.ac.in  |  Department of Computational and Data Sciences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-1" y="-3516"/>
              <a:ext cx="3537300" cy="360000"/>
            </a:xfrm>
            <a:prstGeom prst="rect">
              <a:avLst/>
            </a:prstGeom>
            <a:gradFill>
              <a:gsLst>
                <a:gs pos="0">
                  <a:srgbClr val="DDF4FC"/>
                </a:gs>
                <a:gs pos="54000">
                  <a:srgbClr val="BDEAFA"/>
                </a:gs>
                <a:gs pos="86000">
                  <a:srgbClr val="9EE0F7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" name="Google Shape;113;p18" descr="http://www.iisc.ernet.in/fa/images/IIsc_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8"/>
            <p:cNvSpPr/>
            <p:nvPr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DBF6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9EE0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8BC9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rgbClr val="BCEB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pic>
          <p:nvPicPr>
            <p:cNvPr id="122" name="Google Shape;122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8785" y="-5899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200" y="40815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vo"/>
              <a:buNone/>
              <a:defRPr sz="4400" b="0" i="0" u="none" strike="noStrike" cap="none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137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ftr" idx="11"/>
          </p:nvPr>
        </p:nvSpPr>
        <p:spPr>
          <a:xfrm>
            <a:off x="2438400" y="6356351"/>
            <a:ext cx="745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0148709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-1" y="-3516"/>
            <a:ext cx="12191658" cy="360068"/>
            <a:chOff x="-1" y="-3516"/>
            <a:chExt cx="9143972" cy="360068"/>
          </a:xfrm>
        </p:grpSpPr>
        <p:sp>
          <p:nvSpPr>
            <p:cNvPr id="129" name="Google Shape;129;p19"/>
            <p:cNvSpPr/>
            <p:nvPr/>
          </p:nvSpPr>
          <p:spPr>
            <a:xfrm>
              <a:off x="3203371" y="-3516"/>
              <a:ext cx="5940600" cy="360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Economica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CDS.IISc.ac.in  |  Department of Computational and Data Sciences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-1" y="-3516"/>
              <a:ext cx="3537300" cy="360000"/>
            </a:xfrm>
            <a:prstGeom prst="rect">
              <a:avLst/>
            </a:prstGeom>
            <a:gradFill>
              <a:gsLst>
                <a:gs pos="0">
                  <a:srgbClr val="DDF4FC"/>
                </a:gs>
                <a:gs pos="54000">
                  <a:srgbClr val="BDEAFA"/>
                </a:gs>
                <a:gs pos="86000">
                  <a:srgbClr val="9EE0F7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" name="Google Shape;131;p19" descr="http://www.iisc.ernet.in/fa/images/IIsc_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9"/>
            <p:cNvSpPr/>
            <p:nvPr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DBF6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9EE0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8BC9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0" name="Google Shape;140;p19"/>
            <p:cNvGrpSpPr/>
            <p:nvPr/>
          </p:nvGrpSpPr>
          <p:grpSpPr>
            <a:xfrm>
              <a:off x="380033" y="-3503"/>
              <a:ext cx="334440" cy="360055"/>
              <a:chOff x="598488" y="432211"/>
              <a:chExt cx="2120733" cy="2283163"/>
            </a:xfrm>
          </p:grpSpPr>
          <p:sp>
            <p:nvSpPr>
              <p:cNvPr id="141" name="Google Shape;141;p19"/>
              <p:cNvSpPr/>
              <p:nvPr/>
            </p:nvSpPr>
            <p:spPr>
              <a:xfrm>
                <a:off x="1205052" y="2584170"/>
                <a:ext cx="7380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4557" y="0"/>
                    </a:moveTo>
                    <a:lnTo>
                      <a:pt x="8228" y="28254"/>
                    </a:lnTo>
                    <a:lnTo>
                      <a:pt x="0" y="66641"/>
                    </a:lnTo>
                    <a:lnTo>
                      <a:pt x="5459" y="85782"/>
                    </a:lnTo>
                    <a:lnTo>
                      <a:pt x="17301" y="102615"/>
                    </a:lnTo>
                    <a:lnTo>
                      <a:pt x="29136" y="111933"/>
                    </a:lnTo>
                    <a:lnTo>
                      <a:pt x="47583" y="119158"/>
                    </a:lnTo>
                    <a:lnTo>
                      <a:pt x="67124" y="119972"/>
                    </a:lnTo>
                    <a:lnTo>
                      <a:pt x="86107" y="114357"/>
                    </a:lnTo>
                    <a:lnTo>
                      <a:pt x="102881" y="102295"/>
                    </a:lnTo>
                    <a:lnTo>
                      <a:pt x="113995" y="86488"/>
                    </a:lnTo>
                    <a:lnTo>
                      <a:pt x="119252" y="68370"/>
                    </a:lnTo>
                    <a:lnTo>
                      <a:pt x="118413" y="49125"/>
                    </a:lnTo>
                    <a:lnTo>
                      <a:pt x="111235" y="29945"/>
                    </a:lnTo>
                    <a:lnTo>
                      <a:pt x="97478" y="12015"/>
                    </a:lnTo>
                    <a:lnTo>
                      <a:pt x="82007" y="3222"/>
                    </a:lnTo>
                    <a:lnTo>
                      <a:pt x="64557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1962839" y="577608"/>
                <a:ext cx="667500" cy="1985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3107" y="3351"/>
                    </a:lnTo>
                    <a:lnTo>
                      <a:pt x="25028" y="6871"/>
                    </a:lnTo>
                    <a:lnTo>
                      <a:pt x="35819" y="10523"/>
                    </a:lnTo>
                    <a:lnTo>
                      <a:pt x="45533" y="14269"/>
                    </a:lnTo>
                    <a:lnTo>
                      <a:pt x="54228" y="18073"/>
                    </a:lnTo>
                    <a:lnTo>
                      <a:pt x="61959" y="21898"/>
                    </a:lnTo>
                    <a:lnTo>
                      <a:pt x="68781" y="25707"/>
                    </a:lnTo>
                    <a:lnTo>
                      <a:pt x="74750" y="29464"/>
                    </a:lnTo>
                    <a:lnTo>
                      <a:pt x="79922" y="33131"/>
                    </a:lnTo>
                    <a:lnTo>
                      <a:pt x="84353" y="36673"/>
                    </a:lnTo>
                    <a:lnTo>
                      <a:pt x="88097" y="40051"/>
                    </a:lnTo>
                    <a:lnTo>
                      <a:pt x="91211" y="43231"/>
                    </a:lnTo>
                    <a:lnTo>
                      <a:pt x="93751" y="46174"/>
                    </a:lnTo>
                    <a:lnTo>
                      <a:pt x="95771" y="48843"/>
                    </a:lnTo>
                    <a:lnTo>
                      <a:pt x="97328" y="51203"/>
                    </a:lnTo>
                    <a:lnTo>
                      <a:pt x="99274" y="54846"/>
                    </a:lnTo>
                    <a:lnTo>
                      <a:pt x="100108" y="57068"/>
                    </a:lnTo>
                    <a:lnTo>
                      <a:pt x="99979" y="63334"/>
                    </a:lnTo>
                    <a:lnTo>
                      <a:pt x="99016" y="69258"/>
                    </a:lnTo>
                    <a:lnTo>
                      <a:pt x="97310" y="74843"/>
                    </a:lnTo>
                    <a:lnTo>
                      <a:pt x="94952" y="80090"/>
                    </a:lnTo>
                    <a:lnTo>
                      <a:pt x="92032" y="85003"/>
                    </a:lnTo>
                    <a:lnTo>
                      <a:pt x="88642" y="89582"/>
                    </a:lnTo>
                    <a:lnTo>
                      <a:pt x="84872" y="93831"/>
                    </a:lnTo>
                    <a:lnTo>
                      <a:pt x="80814" y="97751"/>
                    </a:lnTo>
                    <a:lnTo>
                      <a:pt x="76558" y="101345"/>
                    </a:lnTo>
                    <a:lnTo>
                      <a:pt x="72195" y="104615"/>
                    </a:lnTo>
                    <a:lnTo>
                      <a:pt x="67816" y="107564"/>
                    </a:lnTo>
                    <a:lnTo>
                      <a:pt x="63513" y="110192"/>
                    </a:lnTo>
                    <a:lnTo>
                      <a:pt x="59375" y="112503"/>
                    </a:lnTo>
                    <a:lnTo>
                      <a:pt x="55494" y="114499"/>
                    </a:lnTo>
                    <a:lnTo>
                      <a:pt x="48865" y="117553"/>
                    </a:lnTo>
                    <a:lnTo>
                      <a:pt x="44355" y="119373"/>
                    </a:lnTo>
                    <a:lnTo>
                      <a:pt x="42690" y="119976"/>
                    </a:lnTo>
                    <a:lnTo>
                      <a:pt x="53928" y="117325"/>
                    </a:lnTo>
                    <a:lnTo>
                      <a:pt x="64021" y="114277"/>
                    </a:lnTo>
                    <a:lnTo>
                      <a:pt x="73030" y="110891"/>
                    </a:lnTo>
                    <a:lnTo>
                      <a:pt x="81017" y="107223"/>
                    </a:lnTo>
                    <a:lnTo>
                      <a:pt x="88044" y="103332"/>
                    </a:lnTo>
                    <a:lnTo>
                      <a:pt x="94171" y="99275"/>
                    </a:lnTo>
                    <a:lnTo>
                      <a:pt x="99461" y="95109"/>
                    </a:lnTo>
                    <a:lnTo>
                      <a:pt x="103975" y="90892"/>
                    </a:lnTo>
                    <a:lnTo>
                      <a:pt x="107775" y="86681"/>
                    </a:lnTo>
                    <a:lnTo>
                      <a:pt x="110921" y="82535"/>
                    </a:lnTo>
                    <a:lnTo>
                      <a:pt x="113476" y="78511"/>
                    </a:lnTo>
                    <a:lnTo>
                      <a:pt x="115501" y="74665"/>
                    </a:lnTo>
                    <a:lnTo>
                      <a:pt x="117058" y="71057"/>
                    </a:lnTo>
                    <a:lnTo>
                      <a:pt x="118207" y="67743"/>
                    </a:lnTo>
                    <a:lnTo>
                      <a:pt x="119011" y="64780"/>
                    </a:lnTo>
                    <a:lnTo>
                      <a:pt x="119531" y="62228"/>
                    </a:lnTo>
                    <a:lnTo>
                      <a:pt x="119964" y="58581"/>
                    </a:lnTo>
                    <a:lnTo>
                      <a:pt x="120001" y="57602"/>
                    </a:lnTo>
                    <a:lnTo>
                      <a:pt x="120000" y="57263"/>
                    </a:lnTo>
                    <a:lnTo>
                      <a:pt x="116362" y="50435"/>
                    </a:lnTo>
                    <a:lnTo>
                      <a:pt x="111671" y="44148"/>
                    </a:lnTo>
                    <a:lnTo>
                      <a:pt x="106062" y="38382"/>
                    </a:lnTo>
                    <a:lnTo>
                      <a:pt x="99669" y="33117"/>
                    </a:lnTo>
                    <a:lnTo>
                      <a:pt x="92624" y="28330"/>
                    </a:lnTo>
                    <a:lnTo>
                      <a:pt x="85063" y="24003"/>
                    </a:lnTo>
                    <a:lnTo>
                      <a:pt x="77120" y="20113"/>
                    </a:lnTo>
                    <a:lnTo>
                      <a:pt x="68927" y="16641"/>
                    </a:lnTo>
                    <a:lnTo>
                      <a:pt x="60620" y="13566"/>
                    </a:lnTo>
                    <a:lnTo>
                      <a:pt x="52333" y="10867"/>
                    </a:lnTo>
                    <a:lnTo>
                      <a:pt x="44198" y="8522"/>
                    </a:lnTo>
                    <a:lnTo>
                      <a:pt x="36351" y="6513"/>
                    </a:lnTo>
                    <a:lnTo>
                      <a:pt x="28926" y="4817"/>
                    </a:lnTo>
                    <a:lnTo>
                      <a:pt x="22055" y="3415"/>
                    </a:lnTo>
                    <a:lnTo>
                      <a:pt x="15874" y="2285"/>
                    </a:lnTo>
                    <a:lnTo>
                      <a:pt x="6116" y="760"/>
                    </a:lnTo>
                    <a:lnTo>
                      <a:pt x="724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798262" y="732992"/>
                <a:ext cx="1520100" cy="1545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4" y="116702"/>
                    </a:moveTo>
                    <a:lnTo>
                      <a:pt x="54" y="116876"/>
                    </a:lnTo>
                    <a:lnTo>
                      <a:pt x="0" y="119174"/>
                    </a:lnTo>
                    <a:lnTo>
                      <a:pt x="2" y="119975"/>
                    </a:lnTo>
                    <a:lnTo>
                      <a:pt x="64" y="116702"/>
                    </a:lnTo>
                    <a:close/>
                  </a:path>
                  <a:path w="120000" h="120000" extrusionOk="0">
                    <a:moveTo>
                      <a:pt x="100728" y="0"/>
                    </a:moveTo>
                    <a:lnTo>
                      <a:pt x="93381" y="326"/>
                    </a:lnTo>
                    <a:lnTo>
                      <a:pt x="85309" y="1155"/>
                    </a:lnTo>
                    <a:lnTo>
                      <a:pt x="76700" y="2625"/>
                    </a:lnTo>
                    <a:lnTo>
                      <a:pt x="67742" y="4871"/>
                    </a:lnTo>
                    <a:lnTo>
                      <a:pt x="58624" y="8030"/>
                    </a:lnTo>
                    <a:lnTo>
                      <a:pt x="49532" y="12240"/>
                    </a:lnTo>
                    <a:lnTo>
                      <a:pt x="40657" y="17637"/>
                    </a:lnTo>
                    <a:lnTo>
                      <a:pt x="32185" y="24358"/>
                    </a:lnTo>
                    <a:lnTo>
                      <a:pt x="24305" y="32541"/>
                    </a:lnTo>
                    <a:lnTo>
                      <a:pt x="17206" y="42320"/>
                    </a:lnTo>
                    <a:lnTo>
                      <a:pt x="11075" y="53835"/>
                    </a:lnTo>
                    <a:lnTo>
                      <a:pt x="6101" y="67221"/>
                    </a:lnTo>
                    <a:lnTo>
                      <a:pt x="2472" y="82615"/>
                    </a:lnTo>
                    <a:lnTo>
                      <a:pt x="377" y="100154"/>
                    </a:lnTo>
                    <a:lnTo>
                      <a:pt x="64" y="116702"/>
                    </a:lnTo>
                    <a:lnTo>
                      <a:pt x="263" y="113242"/>
                    </a:lnTo>
                    <a:lnTo>
                      <a:pt x="720" y="108429"/>
                    </a:lnTo>
                    <a:lnTo>
                      <a:pt x="1522" y="102598"/>
                    </a:lnTo>
                    <a:lnTo>
                      <a:pt x="2765" y="95907"/>
                    </a:lnTo>
                    <a:lnTo>
                      <a:pt x="4544" y="88516"/>
                    </a:lnTo>
                    <a:lnTo>
                      <a:pt x="6954" y="80584"/>
                    </a:lnTo>
                    <a:lnTo>
                      <a:pt x="10093" y="72270"/>
                    </a:lnTo>
                    <a:lnTo>
                      <a:pt x="14054" y="63733"/>
                    </a:lnTo>
                    <a:lnTo>
                      <a:pt x="18934" y="55132"/>
                    </a:lnTo>
                    <a:lnTo>
                      <a:pt x="24829" y="46626"/>
                    </a:lnTo>
                    <a:lnTo>
                      <a:pt x="31834" y="38376"/>
                    </a:lnTo>
                    <a:lnTo>
                      <a:pt x="40045" y="30539"/>
                    </a:lnTo>
                    <a:lnTo>
                      <a:pt x="49557" y="23275"/>
                    </a:lnTo>
                    <a:lnTo>
                      <a:pt x="60467" y="16744"/>
                    </a:lnTo>
                    <a:lnTo>
                      <a:pt x="72869" y="11104"/>
                    </a:lnTo>
                    <a:lnTo>
                      <a:pt x="86860" y="6514"/>
                    </a:lnTo>
                    <a:lnTo>
                      <a:pt x="102535" y="3134"/>
                    </a:lnTo>
                    <a:lnTo>
                      <a:pt x="119991" y="1124"/>
                    </a:lnTo>
                    <a:lnTo>
                      <a:pt x="119094" y="987"/>
                    </a:lnTo>
                    <a:lnTo>
                      <a:pt x="116532" y="670"/>
                    </a:lnTo>
                    <a:lnTo>
                      <a:pt x="112491" y="308"/>
                    </a:lnTo>
                    <a:lnTo>
                      <a:pt x="107160" y="39"/>
                    </a:lnTo>
                    <a:lnTo>
                      <a:pt x="100728" y="0"/>
                    </a:lnTo>
                    <a:close/>
                  </a:path>
                </a:pathLst>
              </a:cu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907837" y="1023442"/>
                <a:ext cx="1642800" cy="328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3891" y="13837"/>
                    </a:lnTo>
                    <a:lnTo>
                      <a:pt x="6794" y="23255"/>
                    </a:lnTo>
                    <a:lnTo>
                      <a:pt x="10421" y="34232"/>
                    </a:lnTo>
                    <a:lnTo>
                      <a:pt x="14726" y="46266"/>
                    </a:lnTo>
                    <a:lnTo>
                      <a:pt x="19662" y="58850"/>
                    </a:lnTo>
                    <a:lnTo>
                      <a:pt x="25182" y="71481"/>
                    </a:lnTo>
                    <a:lnTo>
                      <a:pt x="31240" y="83654"/>
                    </a:lnTo>
                    <a:lnTo>
                      <a:pt x="37788" y="94863"/>
                    </a:lnTo>
                    <a:lnTo>
                      <a:pt x="44781" y="104604"/>
                    </a:lnTo>
                    <a:lnTo>
                      <a:pt x="52170" y="112372"/>
                    </a:lnTo>
                    <a:lnTo>
                      <a:pt x="59911" y="117662"/>
                    </a:lnTo>
                    <a:lnTo>
                      <a:pt x="67955" y="119970"/>
                    </a:lnTo>
                    <a:lnTo>
                      <a:pt x="76256" y="118790"/>
                    </a:lnTo>
                    <a:lnTo>
                      <a:pt x="84767" y="113618"/>
                    </a:lnTo>
                    <a:lnTo>
                      <a:pt x="93442" y="103949"/>
                    </a:lnTo>
                    <a:lnTo>
                      <a:pt x="102233" y="89278"/>
                    </a:lnTo>
                    <a:lnTo>
                      <a:pt x="107606" y="77044"/>
                    </a:lnTo>
                    <a:lnTo>
                      <a:pt x="63929" y="77044"/>
                    </a:lnTo>
                    <a:lnTo>
                      <a:pt x="56084" y="75697"/>
                    </a:lnTo>
                    <a:lnTo>
                      <a:pt x="48064" y="72499"/>
                    </a:lnTo>
                    <a:lnTo>
                      <a:pt x="39934" y="67193"/>
                    </a:lnTo>
                    <a:lnTo>
                      <a:pt x="31763" y="59520"/>
                    </a:lnTo>
                    <a:lnTo>
                      <a:pt x="23617" y="49222"/>
                    </a:lnTo>
                    <a:lnTo>
                      <a:pt x="15563" y="36042"/>
                    </a:lnTo>
                    <a:lnTo>
                      <a:pt x="7668" y="19721"/>
                    </a:lnTo>
                    <a:lnTo>
                      <a:pt x="0" y="0"/>
                    </a:lnTo>
                    <a:close/>
                  </a:path>
                  <a:path w="120000" h="120000" extrusionOk="0">
                    <a:moveTo>
                      <a:pt x="119979" y="42912"/>
                    </a:moveTo>
                    <a:lnTo>
                      <a:pt x="115572" y="48531"/>
                    </a:lnTo>
                    <a:lnTo>
                      <a:pt x="112323" y="52214"/>
                    </a:lnTo>
                    <a:lnTo>
                      <a:pt x="108295" y="56370"/>
                    </a:lnTo>
                    <a:lnTo>
                      <a:pt x="103556" y="60742"/>
                    </a:lnTo>
                    <a:lnTo>
                      <a:pt x="98172" y="65071"/>
                    </a:lnTo>
                    <a:lnTo>
                      <a:pt x="92209" y="69101"/>
                    </a:lnTo>
                    <a:lnTo>
                      <a:pt x="85739" y="72570"/>
                    </a:lnTo>
                    <a:lnTo>
                      <a:pt x="78823" y="75223"/>
                    </a:lnTo>
                    <a:lnTo>
                      <a:pt x="71531" y="76801"/>
                    </a:lnTo>
                    <a:lnTo>
                      <a:pt x="63929" y="77044"/>
                    </a:lnTo>
                    <a:lnTo>
                      <a:pt x="107606" y="77044"/>
                    </a:lnTo>
                    <a:lnTo>
                      <a:pt x="111095" y="69100"/>
                    </a:lnTo>
                    <a:lnTo>
                      <a:pt x="119979" y="42912"/>
                    </a:lnTo>
                    <a:close/>
                  </a:path>
                </a:pathLst>
              </a:cu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700370" y="1230909"/>
                <a:ext cx="1769100" cy="101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5343" y="24879"/>
                    </a:lnTo>
                    <a:lnTo>
                      <a:pt x="11389" y="46233"/>
                    </a:lnTo>
                    <a:lnTo>
                      <a:pt x="18033" y="64307"/>
                    </a:lnTo>
                    <a:lnTo>
                      <a:pt x="25169" y="79343"/>
                    </a:lnTo>
                    <a:lnTo>
                      <a:pt x="32691" y="91583"/>
                    </a:lnTo>
                    <a:lnTo>
                      <a:pt x="40493" y="101273"/>
                    </a:lnTo>
                    <a:lnTo>
                      <a:pt x="48469" y="108653"/>
                    </a:lnTo>
                    <a:lnTo>
                      <a:pt x="56515" y="113968"/>
                    </a:lnTo>
                    <a:lnTo>
                      <a:pt x="64525" y="117460"/>
                    </a:lnTo>
                    <a:lnTo>
                      <a:pt x="72392" y="119374"/>
                    </a:lnTo>
                    <a:lnTo>
                      <a:pt x="80011" y="119951"/>
                    </a:lnTo>
                    <a:lnTo>
                      <a:pt x="87277" y="119435"/>
                    </a:lnTo>
                    <a:lnTo>
                      <a:pt x="94084" y="118070"/>
                    </a:lnTo>
                    <a:lnTo>
                      <a:pt x="100326" y="116097"/>
                    </a:lnTo>
                    <a:lnTo>
                      <a:pt x="103827" y="114629"/>
                    </a:lnTo>
                    <a:lnTo>
                      <a:pt x="88269" y="114629"/>
                    </a:lnTo>
                    <a:lnTo>
                      <a:pt x="78653" y="112958"/>
                    </a:lnTo>
                    <a:lnTo>
                      <a:pt x="69536" y="109314"/>
                    </a:lnTo>
                    <a:lnTo>
                      <a:pt x="60928" y="103966"/>
                    </a:lnTo>
                    <a:lnTo>
                      <a:pt x="52841" y="97181"/>
                    </a:lnTo>
                    <a:lnTo>
                      <a:pt x="45285" y="89228"/>
                    </a:lnTo>
                    <a:lnTo>
                      <a:pt x="38271" y="80373"/>
                    </a:lnTo>
                    <a:lnTo>
                      <a:pt x="31809" y="70883"/>
                    </a:lnTo>
                    <a:lnTo>
                      <a:pt x="25912" y="61028"/>
                    </a:lnTo>
                    <a:lnTo>
                      <a:pt x="20590" y="51074"/>
                    </a:lnTo>
                    <a:lnTo>
                      <a:pt x="15852" y="41289"/>
                    </a:lnTo>
                    <a:lnTo>
                      <a:pt x="11712" y="31940"/>
                    </a:lnTo>
                    <a:lnTo>
                      <a:pt x="8178" y="23295"/>
                    </a:lnTo>
                    <a:lnTo>
                      <a:pt x="5263" y="15622"/>
                    </a:lnTo>
                    <a:lnTo>
                      <a:pt x="2976" y="9189"/>
                    </a:lnTo>
                    <a:lnTo>
                      <a:pt x="1330" y="4262"/>
                    </a:lnTo>
                    <a:lnTo>
                      <a:pt x="334" y="1110"/>
                    </a:lnTo>
                    <a:lnTo>
                      <a:pt x="0" y="0"/>
                    </a:lnTo>
                    <a:close/>
                  </a:path>
                  <a:path w="120000" h="120000" extrusionOk="0">
                    <a:moveTo>
                      <a:pt x="120000" y="105137"/>
                    </a:moveTo>
                    <a:lnTo>
                      <a:pt x="108954" y="110986"/>
                    </a:lnTo>
                    <a:lnTo>
                      <a:pt x="98373" y="114061"/>
                    </a:lnTo>
                    <a:lnTo>
                      <a:pt x="88269" y="114629"/>
                    </a:lnTo>
                    <a:lnTo>
                      <a:pt x="103827" y="114629"/>
                    </a:lnTo>
                    <a:lnTo>
                      <a:pt x="110693" y="111305"/>
                    </a:lnTo>
                    <a:lnTo>
                      <a:pt x="114606" y="108971"/>
                    </a:lnTo>
                    <a:lnTo>
                      <a:pt x="117532" y="107003"/>
                    </a:lnTo>
                    <a:lnTo>
                      <a:pt x="119366" y="105644"/>
                    </a:lnTo>
                    <a:lnTo>
                      <a:pt x="120000" y="105137"/>
                    </a:lnTo>
                    <a:close/>
                  </a:path>
                </a:pathLst>
              </a:cu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1073039" y="1185621"/>
                <a:ext cx="1584900" cy="1365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74" y="0"/>
                    </a:moveTo>
                    <a:lnTo>
                      <a:pt x="119397" y="3354"/>
                    </a:lnTo>
                    <a:lnTo>
                      <a:pt x="118597" y="7275"/>
                    </a:lnTo>
                    <a:lnTo>
                      <a:pt x="117387" y="12451"/>
                    </a:lnTo>
                    <a:lnTo>
                      <a:pt x="115716" y="18700"/>
                    </a:lnTo>
                    <a:lnTo>
                      <a:pt x="113531" y="25842"/>
                    </a:lnTo>
                    <a:lnTo>
                      <a:pt x="110780" y="33694"/>
                    </a:lnTo>
                    <a:lnTo>
                      <a:pt x="107413" y="42076"/>
                    </a:lnTo>
                    <a:lnTo>
                      <a:pt x="103377" y="50807"/>
                    </a:lnTo>
                    <a:lnTo>
                      <a:pt x="98620" y="59705"/>
                    </a:lnTo>
                    <a:lnTo>
                      <a:pt x="93090" y="68590"/>
                    </a:lnTo>
                    <a:lnTo>
                      <a:pt x="86735" y="77279"/>
                    </a:lnTo>
                    <a:lnTo>
                      <a:pt x="79505" y="85593"/>
                    </a:lnTo>
                    <a:lnTo>
                      <a:pt x="71346" y="93349"/>
                    </a:lnTo>
                    <a:lnTo>
                      <a:pt x="62207" y="100366"/>
                    </a:lnTo>
                    <a:lnTo>
                      <a:pt x="52037" y="106465"/>
                    </a:lnTo>
                    <a:lnTo>
                      <a:pt x="40782" y="111462"/>
                    </a:lnTo>
                    <a:lnTo>
                      <a:pt x="28393" y="115177"/>
                    </a:lnTo>
                    <a:lnTo>
                      <a:pt x="14816" y="117429"/>
                    </a:lnTo>
                    <a:lnTo>
                      <a:pt x="0" y="118037"/>
                    </a:lnTo>
                    <a:lnTo>
                      <a:pt x="770" y="118214"/>
                    </a:lnTo>
                    <a:lnTo>
                      <a:pt x="2981" y="118646"/>
                    </a:lnTo>
                    <a:lnTo>
                      <a:pt x="6485" y="119184"/>
                    </a:lnTo>
                    <a:lnTo>
                      <a:pt x="11134" y="119678"/>
                    </a:lnTo>
                    <a:lnTo>
                      <a:pt x="16779" y="119980"/>
                    </a:lnTo>
                    <a:lnTo>
                      <a:pt x="23270" y="119940"/>
                    </a:lnTo>
                    <a:lnTo>
                      <a:pt x="30461" y="119409"/>
                    </a:lnTo>
                    <a:lnTo>
                      <a:pt x="38202" y="118239"/>
                    </a:lnTo>
                    <a:lnTo>
                      <a:pt x="46345" y="116279"/>
                    </a:lnTo>
                    <a:lnTo>
                      <a:pt x="54742" y="113381"/>
                    </a:lnTo>
                    <a:lnTo>
                      <a:pt x="63243" y="109396"/>
                    </a:lnTo>
                    <a:lnTo>
                      <a:pt x="71701" y="104175"/>
                    </a:lnTo>
                    <a:lnTo>
                      <a:pt x="79966" y="97568"/>
                    </a:lnTo>
                    <a:lnTo>
                      <a:pt x="87891" y="89426"/>
                    </a:lnTo>
                    <a:lnTo>
                      <a:pt x="95327" y="79601"/>
                    </a:lnTo>
                    <a:lnTo>
                      <a:pt x="102126" y="67943"/>
                    </a:lnTo>
                    <a:lnTo>
                      <a:pt x="108138" y="54303"/>
                    </a:lnTo>
                    <a:lnTo>
                      <a:pt x="113216" y="38532"/>
                    </a:lnTo>
                    <a:lnTo>
                      <a:pt x="117211" y="20480"/>
                    </a:lnTo>
                    <a:lnTo>
                      <a:pt x="119974" y="0"/>
                    </a:lnTo>
                    <a:close/>
                  </a:path>
                </a:pathLst>
              </a:cu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1120242" y="676770"/>
                <a:ext cx="903600" cy="1850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98" y="0"/>
                    </a:moveTo>
                    <a:lnTo>
                      <a:pt x="868" y="641"/>
                    </a:lnTo>
                    <a:lnTo>
                      <a:pt x="569" y="2492"/>
                    </a:lnTo>
                    <a:lnTo>
                      <a:pt x="234" y="5446"/>
                    </a:lnTo>
                    <a:lnTo>
                      <a:pt x="0" y="9396"/>
                    </a:lnTo>
                    <a:lnTo>
                      <a:pt x="0" y="14232"/>
                    </a:lnTo>
                    <a:lnTo>
                      <a:pt x="370" y="19848"/>
                    </a:lnTo>
                    <a:lnTo>
                      <a:pt x="1245" y="26136"/>
                    </a:lnTo>
                    <a:lnTo>
                      <a:pt x="2760" y="32988"/>
                    </a:lnTo>
                    <a:lnTo>
                      <a:pt x="5050" y="40296"/>
                    </a:lnTo>
                    <a:lnTo>
                      <a:pt x="8249" y="47953"/>
                    </a:lnTo>
                    <a:lnTo>
                      <a:pt x="12493" y="55851"/>
                    </a:lnTo>
                    <a:lnTo>
                      <a:pt x="17917" y="63882"/>
                    </a:lnTo>
                    <a:lnTo>
                      <a:pt x="24655" y="71938"/>
                    </a:lnTo>
                    <a:lnTo>
                      <a:pt x="32842" y="79913"/>
                    </a:lnTo>
                    <a:lnTo>
                      <a:pt x="42614" y="87697"/>
                    </a:lnTo>
                    <a:lnTo>
                      <a:pt x="54105" y="95184"/>
                    </a:lnTo>
                    <a:lnTo>
                      <a:pt x="67450" y="102265"/>
                    </a:lnTo>
                    <a:lnTo>
                      <a:pt x="82785" y="108833"/>
                    </a:lnTo>
                    <a:lnTo>
                      <a:pt x="100243" y="114781"/>
                    </a:lnTo>
                    <a:lnTo>
                      <a:pt x="119961" y="120000"/>
                    </a:lnTo>
                    <a:lnTo>
                      <a:pt x="119145" y="119742"/>
                    </a:lnTo>
                    <a:lnTo>
                      <a:pt x="116807" y="118962"/>
                    </a:lnTo>
                    <a:lnTo>
                      <a:pt x="108217" y="115777"/>
                    </a:lnTo>
                    <a:lnTo>
                      <a:pt x="102293" y="113346"/>
                    </a:lnTo>
                    <a:lnTo>
                      <a:pt x="95501" y="110337"/>
                    </a:lnTo>
                    <a:lnTo>
                      <a:pt x="88006" y="106737"/>
                    </a:lnTo>
                    <a:lnTo>
                      <a:pt x="79970" y="102532"/>
                    </a:lnTo>
                    <a:lnTo>
                      <a:pt x="71558" y="97710"/>
                    </a:lnTo>
                    <a:lnTo>
                      <a:pt x="62933" y="92256"/>
                    </a:lnTo>
                    <a:lnTo>
                      <a:pt x="54259" y="86156"/>
                    </a:lnTo>
                    <a:lnTo>
                      <a:pt x="45699" y="79398"/>
                    </a:lnTo>
                    <a:lnTo>
                      <a:pt x="37418" y="71968"/>
                    </a:lnTo>
                    <a:lnTo>
                      <a:pt x="29579" y="63853"/>
                    </a:lnTo>
                    <a:lnTo>
                      <a:pt x="22346" y="55038"/>
                    </a:lnTo>
                    <a:lnTo>
                      <a:pt x="15883" y="45510"/>
                    </a:lnTo>
                    <a:lnTo>
                      <a:pt x="10352" y="35255"/>
                    </a:lnTo>
                    <a:lnTo>
                      <a:pt x="5919" y="24261"/>
                    </a:lnTo>
                    <a:lnTo>
                      <a:pt x="2746" y="12514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1261659" y="548589"/>
                <a:ext cx="689100" cy="2056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8239" y="0"/>
                    </a:moveTo>
                    <a:lnTo>
                      <a:pt x="82554" y="3997"/>
                    </a:lnTo>
                    <a:lnTo>
                      <a:pt x="85274" y="6971"/>
                    </a:lnTo>
                    <a:lnTo>
                      <a:pt x="88238" y="10680"/>
                    </a:lnTo>
                    <a:lnTo>
                      <a:pt x="91208" y="15075"/>
                    </a:lnTo>
                    <a:lnTo>
                      <a:pt x="93946" y="20102"/>
                    </a:lnTo>
                    <a:lnTo>
                      <a:pt x="96213" y="25713"/>
                    </a:lnTo>
                    <a:lnTo>
                      <a:pt x="97771" y="31856"/>
                    </a:lnTo>
                    <a:lnTo>
                      <a:pt x="98383" y="38480"/>
                    </a:lnTo>
                    <a:lnTo>
                      <a:pt x="97808" y="45534"/>
                    </a:lnTo>
                    <a:lnTo>
                      <a:pt x="95811" y="52967"/>
                    </a:lnTo>
                    <a:lnTo>
                      <a:pt x="92152" y="60728"/>
                    </a:lnTo>
                    <a:lnTo>
                      <a:pt x="86593" y="68767"/>
                    </a:lnTo>
                    <a:lnTo>
                      <a:pt x="78895" y="77032"/>
                    </a:lnTo>
                    <a:lnTo>
                      <a:pt x="68822" y="85473"/>
                    </a:lnTo>
                    <a:lnTo>
                      <a:pt x="56134" y="94038"/>
                    </a:lnTo>
                    <a:lnTo>
                      <a:pt x="40593" y="102677"/>
                    </a:lnTo>
                    <a:lnTo>
                      <a:pt x="21961" y="111339"/>
                    </a:lnTo>
                    <a:lnTo>
                      <a:pt x="0" y="119973"/>
                    </a:lnTo>
                    <a:lnTo>
                      <a:pt x="1477" y="119569"/>
                    </a:lnTo>
                    <a:lnTo>
                      <a:pt x="12087" y="116434"/>
                    </a:lnTo>
                    <a:lnTo>
                      <a:pt x="20408" y="113769"/>
                    </a:lnTo>
                    <a:lnTo>
                      <a:pt x="30200" y="110417"/>
                    </a:lnTo>
                    <a:lnTo>
                      <a:pt x="41059" y="106410"/>
                    </a:lnTo>
                    <a:lnTo>
                      <a:pt x="52578" y="101781"/>
                    </a:lnTo>
                    <a:lnTo>
                      <a:pt x="64354" y="96563"/>
                    </a:lnTo>
                    <a:lnTo>
                      <a:pt x="75982" y="90789"/>
                    </a:lnTo>
                    <a:lnTo>
                      <a:pt x="87055" y="84492"/>
                    </a:lnTo>
                    <a:lnTo>
                      <a:pt x="97170" y="77705"/>
                    </a:lnTo>
                    <a:lnTo>
                      <a:pt x="105921" y="70461"/>
                    </a:lnTo>
                    <a:lnTo>
                      <a:pt x="112903" y="62793"/>
                    </a:lnTo>
                    <a:lnTo>
                      <a:pt x="117712" y="54733"/>
                    </a:lnTo>
                    <a:lnTo>
                      <a:pt x="119942" y="46315"/>
                    </a:lnTo>
                    <a:lnTo>
                      <a:pt x="119189" y="37571"/>
                    </a:lnTo>
                    <a:lnTo>
                      <a:pt x="115046" y="28535"/>
                    </a:lnTo>
                    <a:lnTo>
                      <a:pt x="107111" y="19239"/>
                    </a:lnTo>
                    <a:lnTo>
                      <a:pt x="94977" y="9716"/>
                    </a:lnTo>
                    <a:lnTo>
                      <a:pt x="78239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291458" y="694662"/>
                <a:ext cx="90900" cy="903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772465" y="2174830"/>
                <a:ext cx="405000" cy="4050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1983695" y="2452574"/>
                <a:ext cx="263400" cy="2628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1565130" y="432211"/>
                <a:ext cx="194400" cy="1944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598488" y="922194"/>
                <a:ext cx="349800" cy="3498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2439509" y="2004129"/>
                <a:ext cx="216600" cy="2160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1694618" y="1126556"/>
                <a:ext cx="411600" cy="4116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1095003" y="657286"/>
                <a:ext cx="73800" cy="729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2502621" y="1005472"/>
                <a:ext cx="216600" cy="216000"/>
              </a:xfrm>
              <a:prstGeom prst="ellipse">
                <a:avLst/>
              </a:pr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1861260" y="481948"/>
                <a:ext cx="129600" cy="129000"/>
              </a:xfrm>
              <a:prstGeom prst="ellipse">
                <a:avLst/>
              </a:pr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9" name="Google Shape;159;p19" descr="val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0" y="6132475"/>
            <a:ext cx="684000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gradFill>
          <a:gsLst>
            <a:gs pos="0">
              <a:srgbClr val="4C4F67"/>
            </a:gs>
            <a:gs pos="50000">
              <a:srgbClr val="2F3350"/>
            </a:gs>
            <a:gs pos="100000">
              <a:srgbClr val="171D39"/>
            </a:gs>
          </a:gsLst>
          <a:lin ang="5400000" scaled="0"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vo"/>
              <a:buNone/>
              <a:defRPr sz="6000" b="0" i="0" u="none" strike="noStrike" cap="none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urier New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1222636" y="6224522"/>
            <a:ext cx="10176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©Department of Computational and Data Science, IISc, 2016</a:t>
            </a:r>
            <a:br>
              <a:rPr lang="en-US" sz="12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 </a:t>
            </a:r>
            <a:r>
              <a:rPr lang="en-US" sz="1200" b="0" i="1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Creative Commons Attribution 4.0 International License</a:t>
            </a:r>
            <a:r>
              <a:rPr lang="en-US" sz="12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Copyright for external content used with attribution is retained by their original authors</a:t>
            </a:r>
            <a:endParaRPr sz="12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20"/>
          <p:cNvGrpSpPr/>
          <p:nvPr/>
        </p:nvGrpSpPr>
        <p:grpSpPr>
          <a:xfrm>
            <a:off x="-1" y="-5899"/>
            <a:ext cx="12191658" cy="362383"/>
            <a:chOff x="-1" y="-5899"/>
            <a:chExt cx="9143972" cy="362383"/>
          </a:xfrm>
        </p:grpSpPr>
        <p:sp>
          <p:nvSpPr>
            <p:cNvPr id="165" name="Google Shape;165;p20"/>
            <p:cNvSpPr/>
            <p:nvPr/>
          </p:nvSpPr>
          <p:spPr>
            <a:xfrm>
              <a:off x="3203371" y="-3516"/>
              <a:ext cx="5940600" cy="360000"/>
            </a:xfrm>
            <a:prstGeom prst="rect">
              <a:avLst/>
            </a:prstGeom>
            <a:gradFill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Economica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CDS.IISc.ac.in  |  Department of Computational and Data Sciences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-1" y="-3516"/>
              <a:ext cx="3537300" cy="360000"/>
            </a:xfrm>
            <a:prstGeom prst="rect">
              <a:avLst/>
            </a:prstGeom>
            <a:gradFill>
              <a:gsLst>
                <a:gs pos="0">
                  <a:srgbClr val="DDF4FC"/>
                </a:gs>
                <a:gs pos="54000">
                  <a:srgbClr val="BDEAFA"/>
                </a:gs>
                <a:gs pos="86000">
                  <a:srgbClr val="9EE0F7"/>
                </a:gs>
                <a:gs pos="100000">
                  <a:srgbClr val="5ECCF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20" descr="http://www.iisc.ernet.in/fa/images/IIsc_logo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0"/>
            <p:cNvSpPr/>
            <p:nvPr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DBF6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9EE0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12745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8BC9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12745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BDE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12745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rgbClr val="B4DC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12745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rgbClr val="BCEB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12745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pic>
          <p:nvPicPr>
            <p:cNvPr id="176" name="Google Shape;17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8785" y="-5899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20"/>
          <p:cNvGrpSpPr/>
          <p:nvPr/>
        </p:nvGrpSpPr>
        <p:grpSpPr>
          <a:xfrm>
            <a:off x="9671924" y="5901000"/>
            <a:ext cx="2503937" cy="915382"/>
            <a:chOff x="7254124" y="5901000"/>
            <a:chExt cx="1878000" cy="915382"/>
          </a:xfrm>
        </p:grpSpPr>
        <p:sp>
          <p:nvSpPr>
            <p:cNvPr id="178" name="Google Shape;178;p20"/>
            <p:cNvSpPr/>
            <p:nvPr/>
          </p:nvSpPr>
          <p:spPr>
            <a:xfrm>
              <a:off x="7329821" y="6778521"/>
              <a:ext cx="17187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82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" name="Google Shape;179;p20"/>
            <p:cNvGrpSpPr/>
            <p:nvPr/>
          </p:nvGrpSpPr>
          <p:grpSpPr>
            <a:xfrm>
              <a:off x="7327985" y="5952152"/>
              <a:ext cx="589988" cy="635176"/>
              <a:chOff x="598488" y="432211"/>
              <a:chExt cx="2120733" cy="2283163"/>
            </a:xfrm>
          </p:grpSpPr>
          <p:sp>
            <p:nvSpPr>
              <p:cNvPr id="180" name="Google Shape;180;p20"/>
              <p:cNvSpPr/>
              <p:nvPr/>
            </p:nvSpPr>
            <p:spPr>
              <a:xfrm>
                <a:off x="1205052" y="2584170"/>
                <a:ext cx="7380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4557" y="0"/>
                    </a:moveTo>
                    <a:lnTo>
                      <a:pt x="8228" y="28254"/>
                    </a:lnTo>
                    <a:lnTo>
                      <a:pt x="0" y="66641"/>
                    </a:lnTo>
                    <a:lnTo>
                      <a:pt x="5459" y="85782"/>
                    </a:lnTo>
                    <a:lnTo>
                      <a:pt x="17301" y="102615"/>
                    </a:lnTo>
                    <a:lnTo>
                      <a:pt x="29136" y="111933"/>
                    </a:lnTo>
                    <a:lnTo>
                      <a:pt x="47583" y="119158"/>
                    </a:lnTo>
                    <a:lnTo>
                      <a:pt x="67124" y="119972"/>
                    </a:lnTo>
                    <a:lnTo>
                      <a:pt x="86107" y="114357"/>
                    </a:lnTo>
                    <a:lnTo>
                      <a:pt x="102881" y="102295"/>
                    </a:lnTo>
                    <a:lnTo>
                      <a:pt x="113995" y="86488"/>
                    </a:lnTo>
                    <a:lnTo>
                      <a:pt x="119252" y="68370"/>
                    </a:lnTo>
                    <a:lnTo>
                      <a:pt x="118413" y="49125"/>
                    </a:lnTo>
                    <a:lnTo>
                      <a:pt x="111235" y="29945"/>
                    </a:lnTo>
                    <a:lnTo>
                      <a:pt x="97478" y="12015"/>
                    </a:lnTo>
                    <a:lnTo>
                      <a:pt x="82007" y="3222"/>
                    </a:lnTo>
                    <a:lnTo>
                      <a:pt x="64557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>
                <a:off x="1962839" y="577608"/>
                <a:ext cx="667500" cy="1985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3107" y="3351"/>
                    </a:lnTo>
                    <a:lnTo>
                      <a:pt x="25028" y="6871"/>
                    </a:lnTo>
                    <a:lnTo>
                      <a:pt x="35819" y="10523"/>
                    </a:lnTo>
                    <a:lnTo>
                      <a:pt x="45533" y="14269"/>
                    </a:lnTo>
                    <a:lnTo>
                      <a:pt x="54228" y="18073"/>
                    </a:lnTo>
                    <a:lnTo>
                      <a:pt x="61959" y="21898"/>
                    </a:lnTo>
                    <a:lnTo>
                      <a:pt x="68781" y="25707"/>
                    </a:lnTo>
                    <a:lnTo>
                      <a:pt x="74750" y="29464"/>
                    </a:lnTo>
                    <a:lnTo>
                      <a:pt x="79922" y="33131"/>
                    </a:lnTo>
                    <a:lnTo>
                      <a:pt x="84353" y="36673"/>
                    </a:lnTo>
                    <a:lnTo>
                      <a:pt x="88097" y="40051"/>
                    </a:lnTo>
                    <a:lnTo>
                      <a:pt x="91211" y="43231"/>
                    </a:lnTo>
                    <a:lnTo>
                      <a:pt x="93751" y="46174"/>
                    </a:lnTo>
                    <a:lnTo>
                      <a:pt x="95771" y="48843"/>
                    </a:lnTo>
                    <a:lnTo>
                      <a:pt x="97328" y="51203"/>
                    </a:lnTo>
                    <a:lnTo>
                      <a:pt x="99274" y="54846"/>
                    </a:lnTo>
                    <a:lnTo>
                      <a:pt x="100108" y="57068"/>
                    </a:lnTo>
                    <a:lnTo>
                      <a:pt x="99979" y="63334"/>
                    </a:lnTo>
                    <a:lnTo>
                      <a:pt x="99016" y="69258"/>
                    </a:lnTo>
                    <a:lnTo>
                      <a:pt x="97310" y="74843"/>
                    </a:lnTo>
                    <a:lnTo>
                      <a:pt x="94952" y="80090"/>
                    </a:lnTo>
                    <a:lnTo>
                      <a:pt x="92032" y="85003"/>
                    </a:lnTo>
                    <a:lnTo>
                      <a:pt x="88642" y="89582"/>
                    </a:lnTo>
                    <a:lnTo>
                      <a:pt x="84872" y="93831"/>
                    </a:lnTo>
                    <a:lnTo>
                      <a:pt x="80814" y="97751"/>
                    </a:lnTo>
                    <a:lnTo>
                      <a:pt x="76558" y="101345"/>
                    </a:lnTo>
                    <a:lnTo>
                      <a:pt x="72195" y="104615"/>
                    </a:lnTo>
                    <a:lnTo>
                      <a:pt x="67816" y="107564"/>
                    </a:lnTo>
                    <a:lnTo>
                      <a:pt x="63513" y="110192"/>
                    </a:lnTo>
                    <a:lnTo>
                      <a:pt x="59375" y="112503"/>
                    </a:lnTo>
                    <a:lnTo>
                      <a:pt x="55494" y="114499"/>
                    </a:lnTo>
                    <a:lnTo>
                      <a:pt x="48865" y="117553"/>
                    </a:lnTo>
                    <a:lnTo>
                      <a:pt x="44355" y="119373"/>
                    </a:lnTo>
                    <a:lnTo>
                      <a:pt x="42690" y="119976"/>
                    </a:lnTo>
                    <a:lnTo>
                      <a:pt x="53928" y="117325"/>
                    </a:lnTo>
                    <a:lnTo>
                      <a:pt x="64021" y="114277"/>
                    </a:lnTo>
                    <a:lnTo>
                      <a:pt x="73030" y="110891"/>
                    </a:lnTo>
                    <a:lnTo>
                      <a:pt x="81017" y="107223"/>
                    </a:lnTo>
                    <a:lnTo>
                      <a:pt x="88044" y="103332"/>
                    </a:lnTo>
                    <a:lnTo>
                      <a:pt x="94171" y="99275"/>
                    </a:lnTo>
                    <a:lnTo>
                      <a:pt x="99461" y="95109"/>
                    </a:lnTo>
                    <a:lnTo>
                      <a:pt x="103975" y="90892"/>
                    </a:lnTo>
                    <a:lnTo>
                      <a:pt x="107775" y="86681"/>
                    </a:lnTo>
                    <a:lnTo>
                      <a:pt x="110921" y="82535"/>
                    </a:lnTo>
                    <a:lnTo>
                      <a:pt x="113476" y="78511"/>
                    </a:lnTo>
                    <a:lnTo>
                      <a:pt x="115501" y="74665"/>
                    </a:lnTo>
                    <a:lnTo>
                      <a:pt x="117058" y="71057"/>
                    </a:lnTo>
                    <a:lnTo>
                      <a:pt x="118207" y="67743"/>
                    </a:lnTo>
                    <a:lnTo>
                      <a:pt x="119011" y="64780"/>
                    </a:lnTo>
                    <a:lnTo>
                      <a:pt x="119531" y="62228"/>
                    </a:lnTo>
                    <a:lnTo>
                      <a:pt x="119964" y="58581"/>
                    </a:lnTo>
                    <a:lnTo>
                      <a:pt x="120001" y="57602"/>
                    </a:lnTo>
                    <a:lnTo>
                      <a:pt x="120000" y="57263"/>
                    </a:lnTo>
                    <a:lnTo>
                      <a:pt x="116362" y="50435"/>
                    </a:lnTo>
                    <a:lnTo>
                      <a:pt x="111671" y="44148"/>
                    </a:lnTo>
                    <a:lnTo>
                      <a:pt x="106062" y="38382"/>
                    </a:lnTo>
                    <a:lnTo>
                      <a:pt x="99669" y="33117"/>
                    </a:lnTo>
                    <a:lnTo>
                      <a:pt x="92624" y="28330"/>
                    </a:lnTo>
                    <a:lnTo>
                      <a:pt x="85063" y="24003"/>
                    </a:lnTo>
                    <a:lnTo>
                      <a:pt x="77120" y="20113"/>
                    </a:lnTo>
                    <a:lnTo>
                      <a:pt x="68927" y="16641"/>
                    </a:lnTo>
                    <a:lnTo>
                      <a:pt x="60620" y="13566"/>
                    </a:lnTo>
                    <a:lnTo>
                      <a:pt x="52333" y="10867"/>
                    </a:lnTo>
                    <a:lnTo>
                      <a:pt x="44198" y="8522"/>
                    </a:lnTo>
                    <a:lnTo>
                      <a:pt x="36351" y="6513"/>
                    </a:lnTo>
                    <a:lnTo>
                      <a:pt x="28926" y="4817"/>
                    </a:lnTo>
                    <a:lnTo>
                      <a:pt x="22055" y="3415"/>
                    </a:lnTo>
                    <a:lnTo>
                      <a:pt x="15874" y="2285"/>
                    </a:lnTo>
                    <a:lnTo>
                      <a:pt x="6116" y="760"/>
                    </a:lnTo>
                    <a:lnTo>
                      <a:pt x="724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>
                <a:off x="798262" y="732992"/>
                <a:ext cx="1520100" cy="1545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4" y="116702"/>
                    </a:moveTo>
                    <a:lnTo>
                      <a:pt x="54" y="116876"/>
                    </a:lnTo>
                    <a:lnTo>
                      <a:pt x="0" y="119174"/>
                    </a:lnTo>
                    <a:lnTo>
                      <a:pt x="2" y="119975"/>
                    </a:lnTo>
                    <a:lnTo>
                      <a:pt x="64" y="116702"/>
                    </a:lnTo>
                    <a:close/>
                  </a:path>
                  <a:path w="120000" h="120000" extrusionOk="0">
                    <a:moveTo>
                      <a:pt x="100728" y="0"/>
                    </a:moveTo>
                    <a:lnTo>
                      <a:pt x="93381" y="326"/>
                    </a:lnTo>
                    <a:lnTo>
                      <a:pt x="85309" y="1155"/>
                    </a:lnTo>
                    <a:lnTo>
                      <a:pt x="76700" y="2625"/>
                    </a:lnTo>
                    <a:lnTo>
                      <a:pt x="67742" y="4871"/>
                    </a:lnTo>
                    <a:lnTo>
                      <a:pt x="58624" y="8030"/>
                    </a:lnTo>
                    <a:lnTo>
                      <a:pt x="49532" y="12240"/>
                    </a:lnTo>
                    <a:lnTo>
                      <a:pt x="40657" y="17637"/>
                    </a:lnTo>
                    <a:lnTo>
                      <a:pt x="32185" y="24358"/>
                    </a:lnTo>
                    <a:lnTo>
                      <a:pt x="24305" y="32541"/>
                    </a:lnTo>
                    <a:lnTo>
                      <a:pt x="17206" y="42320"/>
                    </a:lnTo>
                    <a:lnTo>
                      <a:pt x="11075" y="53835"/>
                    </a:lnTo>
                    <a:lnTo>
                      <a:pt x="6101" y="67221"/>
                    </a:lnTo>
                    <a:lnTo>
                      <a:pt x="2472" y="82615"/>
                    </a:lnTo>
                    <a:lnTo>
                      <a:pt x="377" y="100154"/>
                    </a:lnTo>
                    <a:lnTo>
                      <a:pt x="64" y="116702"/>
                    </a:lnTo>
                    <a:lnTo>
                      <a:pt x="263" y="113242"/>
                    </a:lnTo>
                    <a:lnTo>
                      <a:pt x="720" y="108429"/>
                    </a:lnTo>
                    <a:lnTo>
                      <a:pt x="1522" y="102598"/>
                    </a:lnTo>
                    <a:lnTo>
                      <a:pt x="2765" y="95907"/>
                    </a:lnTo>
                    <a:lnTo>
                      <a:pt x="4544" y="88516"/>
                    </a:lnTo>
                    <a:lnTo>
                      <a:pt x="6954" y="80584"/>
                    </a:lnTo>
                    <a:lnTo>
                      <a:pt x="10093" y="72270"/>
                    </a:lnTo>
                    <a:lnTo>
                      <a:pt x="14054" y="63733"/>
                    </a:lnTo>
                    <a:lnTo>
                      <a:pt x="18934" y="55132"/>
                    </a:lnTo>
                    <a:lnTo>
                      <a:pt x="24829" y="46626"/>
                    </a:lnTo>
                    <a:lnTo>
                      <a:pt x="31834" y="38376"/>
                    </a:lnTo>
                    <a:lnTo>
                      <a:pt x="40045" y="30539"/>
                    </a:lnTo>
                    <a:lnTo>
                      <a:pt x="49557" y="23275"/>
                    </a:lnTo>
                    <a:lnTo>
                      <a:pt x="60467" y="16744"/>
                    </a:lnTo>
                    <a:lnTo>
                      <a:pt x="72869" y="11104"/>
                    </a:lnTo>
                    <a:lnTo>
                      <a:pt x="86860" y="6514"/>
                    </a:lnTo>
                    <a:lnTo>
                      <a:pt x="102535" y="3134"/>
                    </a:lnTo>
                    <a:lnTo>
                      <a:pt x="119991" y="1124"/>
                    </a:lnTo>
                    <a:lnTo>
                      <a:pt x="119094" y="987"/>
                    </a:lnTo>
                    <a:lnTo>
                      <a:pt x="116532" y="670"/>
                    </a:lnTo>
                    <a:lnTo>
                      <a:pt x="112491" y="308"/>
                    </a:lnTo>
                    <a:lnTo>
                      <a:pt x="107160" y="39"/>
                    </a:lnTo>
                    <a:lnTo>
                      <a:pt x="100728" y="0"/>
                    </a:lnTo>
                    <a:close/>
                  </a:path>
                </a:pathLst>
              </a:cu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0"/>
              <p:cNvSpPr/>
              <p:nvPr/>
            </p:nvSpPr>
            <p:spPr>
              <a:xfrm>
                <a:off x="907837" y="1023442"/>
                <a:ext cx="1642800" cy="328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3891" y="13837"/>
                    </a:lnTo>
                    <a:lnTo>
                      <a:pt x="6794" y="23255"/>
                    </a:lnTo>
                    <a:lnTo>
                      <a:pt x="10421" y="34232"/>
                    </a:lnTo>
                    <a:lnTo>
                      <a:pt x="14726" y="46266"/>
                    </a:lnTo>
                    <a:lnTo>
                      <a:pt x="19662" y="58850"/>
                    </a:lnTo>
                    <a:lnTo>
                      <a:pt x="25182" y="71481"/>
                    </a:lnTo>
                    <a:lnTo>
                      <a:pt x="31240" y="83654"/>
                    </a:lnTo>
                    <a:lnTo>
                      <a:pt x="37788" y="94863"/>
                    </a:lnTo>
                    <a:lnTo>
                      <a:pt x="44781" y="104604"/>
                    </a:lnTo>
                    <a:lnTo>
                      <a:pt x="52170" y="112372"/>
                    </a:lnTo>
                    <a:lnTo>
                      <a:pt x="59911" y="117662"/>
                    </a:lnTo>
                    <a:lnTo>
                      <a:pt x="67955" y="119970"/>
                    </a:lnTo>
                    <a:lnTo>
                      <a:pt x="76256" y="118790"/>
                    </a:lnTo>
                    <a:lnTo>
                      <a:pt x="84767" y="113618"/>
                    </a:lnTo>
                    <a:lnTo>
                      <a:pt x="93442" y="103949"/>
                    </a:lnTo>
                    <a:lnTo>
                      <a:pt x="102233" y="89278"/>
                    </a:lnTo>
                    <a:lnTo>
                      <a:pt x="107606" y="77044"/>
                    </a:lnTo>
                    <a:lnTo>
                      <a:pt x="63929" y="77044"/>
                    </a:lnTo>
                    <a:lnTo>
                      <a:pt x="56084" y="75697"/>
                    </a:lnTo>
                    <a:lnTo>
                      <a:pt x="48064" y="72499"/>
                    </a:lnTo>
                    <a:lnTo>
                      <a:pt x="39934" y="67193"/>
                    </a:lnTo>
                    <a:lnTo>
                      <a:pt x="31763" y="59520"/>
                    </a:lnTo>
                    <a:lnTo>
                      <a:pt x="23617" y="49222"/>
                    </a:lnTo>
                    <a:lnTo>
                      <a:pt x="15563" y="36042"/>
                    </a:lnTo>
                    <a:lnTo>
                      <a:pt x="7668" y="19721"/>
                    </a:lnTo>
                    <a:lnTo>
                      <a:pt x="0" y="0"/>
                    </a:lnTo>
                    <a:close/>
                  </a:path>
                  <a:path w="120000" h="120000" extrusionOk="0">
                    <a:moveTo>
                      <a:pt x="119979" y="42912"/>
                    </a:moveTo>
                    <a:lnTo>
                      <a:pt x="115572" y="48531"/>
                    </a:lnTo>
                    <a:lnTo>
                      <a:pt x="112323" y="52214"/>
                    </a:lnTo>
                    <a:lnTo>
                      <a:pt x="108295" y="56370"/>
                    </a:lnTo>
                    <a:lnTo>
                      <a:pt x="103556" y="60742"/>
                    </a:lnTo>
                    <a:lnTo>
                      <a:pt x="98172" y="65071"/>
                    </a:lnTo>
                    <a:lnTo>
                      <a:pt x="92209" y="69101"/>
                    </a:lnTo>
                    <a:lnTo>
                      <a:pt x="85739" y="72570"/>
                    </a:lnTo>
                    <a:lnTo>
                      <a:pt x="78823" y="75223"/>
                    </a:lnTo>
                    <a:lnTo>
                      <a:pt x="71531" y="76801"/>
                    </a:lnTo>
                    <a:lnTo>
                      <a:pt x="63929" y="77044"/>
                    </a:lnTo>
                    <a:lnTo>
                      <a:pt x="107606" y="77044"/>
                    </a:lnTo>
                    <a:lnTo>
                      <a:pt x="111095" y="69100"/>
                    </a:lnTo>
                    <a:lnTo>
                      <a:pt x="119979" y="42912"/>
                    </a:lnTo>
                    <a:close/>
                  </a:path>
                </a:pathLst>
              </a:cu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>
                <a:off x="700370" y="1230909"/>
                <a:ext cx="1769100" cy="101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5343" y="24879"/>
                    </a:lnTo>
                    <a:lnTo>
                      <a:pt x="11389" y="46233"/>
                    </a:lnTo>
                    <a:lnTo>
                      <a:pt x="18033" y="64307"/>
                    </a:lnTo>
                    <a:lnTo>
                      <a:pt x="25169" y="79343"/>
                    </a:lnTo>
                    <a:lnTo>
                      <a:pt x="32691" y="91583"/>
                    </a:lnTo>
                    <a:lnTo>
                      <a:pt x="40493" y="101273"/>
                    </a:lnTo>
                    <a:lnTo>
                      <a:pt x="48469" y="108653"/>
                    </a:lnTo>
                    <a:lnTo>
                      <a:pt x="56515" y="113968"/>
                    </a:lnTo>
                    <a:lnTo>
                      <a:pt x="64525" y="117460"/>
                    </a:lnTo>
                    <a:lnTo>
                      <a:pt x="72392" y="119374"/>
                    </a:lnTo>
                    <a:lnTo>
                      <a:pt x="80011" y="119951"/>
                    </a:lnTo>
                    <a:lnTo>
                      <a:pt x="87277" y="119435"/>
                    </a:lnTo>
                    <a:lnTo>
                      <a:pt x="94084" y="118070"/>
                    </a:lnTo>
                    <a:lnTo>
                      <a:pt x="100326" y="116097"/>
                    </a:lnTo>
                    <a:lnTo>
                      <a:pt x="103827" y="114629"/>
                    </a:lnTo>
                    <a:lnTo>
                      <a:pt x="88269" y="114629"/>
                    </a:lnTo>
                    <a:lnTo>
                      <a:pt x="78653" y="112958"/>
                    </a:lnTo>
                    <a:lnTo>
                      <a:pt x="69536" y="109314"/>
                    </a:lnTo>
                    <a:lnTo>
                      <a:pt x="60928" y="103966"/>
                    </a:lnTo>
                    <a:lnTo>
                      <a:pt x="52841" y="97181"/>
                    </a:lnTo>
                    <a:lnTo>
                      <a:pt x="45285" y="89228"/>
                    </a:lnTo>
                    <a:lnTo>
                      <a:pt x="38271" y="80373"/>
                    </a:lnTo>
                    <a:lnTo>
                      <a:pt x="31809" y="70883"/>
                    </a:lnTo>
                    <a:lnTo>
                      <a:pt x="25912" y="61028"/>
                    </a:lnTo>
                    <a:lnTo>
                      <a:pt x="20590" y="51074"/>
                    </a:lnTo>
                    <a:lnTo>
                      <a:pt x="15852" y="41289"/>
                    </a:lnTo>
                    <a:lnTo>
                      <a:pt x="11712" y="31940"/>
                    </a:lnTo>
                    <a:lnTo>
                      <a:pt x="8178" y="23295"/>
                    </a:lnTo>
                    <a:lnTo>
                      <a:pt x="5263" y="15622"/>
                    </a:lnTo>
                    <a:lnTo>
                      <a:pt x="2976" y="9189"/>
                    </a:lnTo>
                    <a:lnTo>
                      <a:pt x="1330" y="4262"/>
                    </a:lnTo>
                    <a:lnTo>
                      <a:pt x="334" y="1110"/>
                    </a:lnTo>
                    <a:lnTo>
                      <a:pt x="0" y="0"/>
                    </a:lnTo>
                    <a:close/>
                  </a:path>
                  <a:path w="120000" h="120000" extrusionOk="0">
                    <a:moveTo>
                      <a:pt x="120000" y="105137"/>
                    </a:moveTo>
                    <a:lnTo>
                      <a:pt x="108954" y="110986"/>
                    </a:lnTo>
                    <a:lnTo>
                      <a:pt x="98373" y="114061"/>
                    </a:lnTo>
                    <a:lnTo>
                      <a:pt x="88269" y="114629"/>
                    </a:lnTo>
                    <a:lnTo>
                      <a:pt x="103827" y="114629"/>
                    </a:lnTo>
                    <a:lnTo>
                      <a:pt x="110693" y="111305"/>
                    </a:lnTo>
                    <a:lnTo>
                      <a:pt x="114606" y="108971"/>
                    </a:lnTo>
                    <a:lnTo>
                      <a:pt x="117532" y="107003"/>
                    </a:lnTo>
                    <a:lnTo>
                      <a:pt x="119366" y="105644"/>
                    </a:lnTo>
                    <a:lnTo>
                      <a:pt x="120000" y="105137"/>
                    </a:lnTo>
                    <a:close/>
                  </a:path>
                </a:pathLst>
              </a:cu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1073039" y="1185621"/>
                <a:ext cx="1584900" cy="1365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74" y="0"/>
                    </a:moveTo>
                    <a:lnTo>
                      <a:pt x="119397" y="3354"/>
                    </a:lnTo>
                    <a:lnTo>
                      <a:pt x="118597" y="7275"/>
                    </a:lnTo>
                    <a:lnTo>
                      <a:pt x="117387" y="12451"/>
                    </a:lnTo>
                    <a:lnTo>
                      <a:pt x="115716" y="18700"/>
                    </a:lnTo>
                    <a:lnTo>
                      <a:pt x="113531" y="25842"/>
                    </a:lnTo>
                    <a:lnTo>
                      <a:pt x="110780" y="33694"/>
                    </a:lnTo>
                    <a:lnTo>
                      <a:pt x="107413" y="42076"/>
                    </a:lnTo>
                    <a:lnTo>
                      <a:pt x="103377" y="50807"/>
                    </a:lnTo>
                    <a:lnTo>
                      <a:pt x="98620" y="59705"/>
                    </a:lnTo>
                    <a:lnTo>
                      <a:pt x="93090" y="68590"/>
                    </a:lnTo>
                    <a:lnTo>
                      <a:pt x="86735" y="77279"/>
                    </a:lnTo>
                    <a:lnTo>
                      <a:pt x="79505" y="85593"/>
                    </a:lnTo>
                    <a:lnTo>
                      <a:pt x="71346" y="93349"/>
                    </a:lnTo>
                    <a:lnTo>
                      <a:pt x="62207" y="100366"/>
                    </a:lnTo>
                    <a:lnTo>
                      <a:pt x="52037" y="106465"/>
                    </a:lnTo>
                    <a:lnTo>
                      <a:pt x="40782" y="111462"/>
                    </a:lnTo>
                    <a:lnTo>
                      <a:pt x="28393" y="115177"/>
                    </a:lnTo>
                    <a:lnTo>
                      <a:pt x="14816" y="117429"/>
                    </a:lnTo>
                    <a:lnTo>
                      <a:pt x="0" y="118037"/>
                    </a:lnTo>
                    <a:lnTo>
                      <a:pt x="770" y="118214"/>
                    </a:lnTo>
                    <a:lnTo>
                      <a:pt x="2981" y="118646"/>
                    </a:lnTo>
                    <a:lnTo>
                      <a:pt x="6485" y="119184"/>
                    </a:lnTo>
                    <a:lnTo>
                      <a:pt x="11134" y="119678"/>
                    </a:lnTo>
                    <a:lnTo>
                      <a:pt x="16779" y="119980"/>
                    </a:lnTo>
                    <a:lnTo>
                      <a:pt x="23270" y="119940"/>
                    </a:lnTo>
                    <a:lnTo>
                      <a:pt x="30461" y="119409"/>
                    </a:lnTo>
                    <a:lnTo>
                      <a:pt x="38202" y="118239"/>
                    </a:lnTo>
                    <a:lnTo>
                      <a:pt x="46345" y="116279"/>
                    </a:lnTo>
                    <a:lnTo>
                      <a:pt x="54742" y="113381"/>
                    </a:lnTo>
                    <a:lnTo>
                      <a:pt x="63243" y="109396"/>
                    </a:lnTo>
                    <a:lnTo>
                      <a:pt x="71701" y="104175"/>
                    </a:lnTo>
                    <a:lnTo>
                      <a:pt x="79966" y="97568"/>
                    </a:lnTo>
                    <a:lnTo>
                      <a:pt x="87891" y="89426"/>
                    </a:lnTo>
                    <a:lnTo>
                      <a:pt x="95327" y="79601"/>
                    </a:lnTo>
                    <a:lnTo>
                      <a:pt x="102126" y="67943"/>
                    </a:lnTo>
                    <a:lnTo>
                      <a:pt x="108138" y="54303"/>
                    </a:lnTo>
                    <a:lnTo>
                      <a:pt x="113216" y="38532"/>
                    </a:lnTo>
                    <a:lnTo>
                      <a:pt x="117211" y="20480"/>
                    </a:lnTo>
                    <a:lnTo>
                      <a:pt x="119974" y="0"/>
                    </a:lnTo>
                    <a:close/>
                  </a:path>
                </a:pathLst>
              </a:cu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1120242" y="676770"/>
                <a:ext cx="903600" cy="1850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98" y="0"/>
                    </a:moveTo>
                    <a:lnTo>
                      <a:pt x="868" y="641"/>
                    </a:lnTo>
                    <a:lnTo>
                      <a:pt x="569" y="2492"/>
                    </a:lnTo>
                    <a:lnTo>
                      <a:pt x="234" y="5446"/>
                    </a:lnTo>
                    <a:lnTo>
                      <a:pt x="0" y="9396"/>
                    </a:lnTo>
                    <a:lnTo>
                      <a:pt x="0" y="14232"/>
                    </a:lnTo>
                    <a:lnTo>
                      <a:pt x="370" y="19848"/>
                    </a:lnTo>
                    <a:lnTo>
                      <a:pt x="1245" y="26136"/>
                    </a:lnTo>
                    <a:lnTo>
                      <a:pt x="2760" y="32988"/>
                    </a:lnTo>
                    <a:lnTo>
                      <a:pt x="5050" y="40296"/>
                    </a:lnTo>
                    <a:lnTo>
                      <a:pt x="8249" y="47953"/>
                    </a:lnTo>
                    <a:lnTo>
                      <a:pt x="12493" y="55851"/>
                    </a:lnTo>
                    <a:lnTo>
                      <a:pt x="17917" y="63882"/>
                    </a:lnTo>
                    <a:lnTo>
                      <a:pt x="24655" y="71938"/>
                    </a:lnTo>
                    <a:lnTo>
                      <a:pt x="32842" y="79913"/>
                    </a:lnTo>
                    <a:lnTo>
                      <a:pt x="42614" y="87697"/>
                    </a:lnTo>
                    <a:lnTo>
                      <a:pt x="54105" y="95184"/>
                    </a:lnTo>
                    <a:lnTo>
                      <a:pt x="67450" y="102265"/>
                    </a:lnTo>
                    <a:lnTo>
                      <a:pt x="82785" y="108833"/>
                    </a:lnTo>
                    <a:lnTo>
                      <a:pt x="100243" y="114781"/>
                    </a:lnTo>
                    <a:lnTo>
                      <a:pt x="119961" y="120000"/>
                    </a:lnTo>
                    <a:lnTo>
                      <a:pt x="119145" y="119742"/>
                    </a:lnTo>
                    <a:lnTo>
                      <a:pt x="116807" y="118962"/>
                    </a:lnTo>
                    <a:lnTo>
                      <a:pt x="108217" y="115777"/>
                    </a:lnTo>
                    <a:lnTo>
                      <a:pt x="102293" y="113346"/>
                    </a:lnTo>
                    <a:lnTo>
                      <a:pt x="95501" y="110337"/>
                    </a:lnTo>
                    <a:lnTo>
                      <a:pt x="88006" y="106737"/>
                    </a:lnTo>
                    <a:lnTo>
                      <a:pt x="79970" y="102532"/>
                    </a:lnTo>
                    <a:lnTo>
                      <a:pt x="71558" y="97710"/>
                    </a:lnTo>
                    <a:lnTo>
                      <a:pt x="62933" y="92256"/>
                    </a:lnTo>
                    <a:lnTo>
                      <a:pt x="54259" y="86156"/>
                    </a:lnTo>
                    <a:lnTo>
                      <a:pt x="45699" y="79398"/>
                    </a:lnTo>
                    <a:lnTo>
                      <a:pt x="37418" y="71968"/>
                    </a:lnTo>
                    <a:lnTo>
                      <a:pt x="29579" y="63853"/>
                    </a:lnTo>
                    <a:lnTo>
                      <a:pt x="22346" y="55038"/>
                    </a:lnTo>
                    <a:lnTo>
                      <a:pt x="15883" y="45510"/>
                    </a:lnTo>
                    <a:lnTo>
                      <a:pt x="10352" y="35255"/>
                    </a:lnTo>
                    <a:lnTo>
                      <a:pt x="5919" y="24261"/>
                    </a:lnTo>
                    <a:lnTo>
                      <a:pt x="2746" y="12514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1261659" y="548589"/>
                <a:ext cx="689100" cy="2056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8239" y="0"/>
                    </a:moveTo>
                    <a:lnTo>
                      <a:pt x="82554" y="3997"/>
                    </a:lnTo>
                    <a:lnTo>
                      <a:pt x="85274" y="6971"/>
                    </a:lnTo>
                    <a:lnTo>
                      <a:pt x="88238" y="10680"/>
                    </a:lnTo>
                    <a:lnTo>
                      <a:pt x="91208" y="15075"/>
                    </a:lnTo>
                    <a:lnTo>
                      <a:pt x="93946" y="20102"/>
                    </a:lnTo>
                    <a:lnTo>
                      <a:pt x="96213" y="25713"/>
                    </a:lnTo>
                    <a:lnTo>
                      <a:pt x="97771" y="31856"/>
                    </a:lnTo>
                    <a:lnTo>
                      <a:pt x="98383" y="38480"/>
                    </a:lnTo>
                    <a:lnTo>
                      <a:pt x="97808" y="45534"/>
                    </a:lnTo>
                    <a:lnTo>
                      <a:pt x="95811" y="52967"/>
                    </a:lnTo>
                    <a:lnTo>
                      <a:pt x="92152" y="60728"/>
                    </a:lnTo>
                    <a:lnTo>
                      <a:pt x="86593" y="68767"/>
                    </a:lnTo>
                    <a:lnTo>
                      <a:pt x="78895" y="77032"/>
                    </a:lnTo>
                    <a:lnTo>
                      <a:pt x="68822" y="85473"/>
                    </a:lnTo>
                    <a:lnTo>
                      <a:pt x="56134" y="94038"/>
                    </a:lnTo>
                    <a:lnTo>
                      <a:pt x="40593" y="102677"/>
                    </a:lnTo>
                    <a:lnTo>
                      <a:pt x="21961" y="111339"/>
                    </a:lnTo>
                    <a:lnTo>
                      <a:pt x="0" y="119973"/>
                    </a:lnTo>
                    <a:lnTo>
                      <a:pt x="1477" y="119569"/>
                    </a:lnTo>
                    <a:lnTo>
                      <a:pt x="12087" y="116434"/>
                    </a:lnTo>
                    <a:lnTo>
                      <a:pt x="20408" y="113769"/>
                    </a:lnTo>
                    <a:lnTo>
                      <a:pt x="30200" y="110417"/>
                    </a:lnTo>
                    <a:lnTo>
                      <a:pt x="41059" y="106410"/>
                    </a:lnTo>
                    <a:lnTo>
                      <a:pt x="52578" y="101781"/>
                    </a:lnTo>
                    <a:lnTo>
                      <a:pt x="64354" y="96563"/>
                    </a:lnTo>
                    <a:lnTo>
                      <a:pt x="75982" y="90789"/>
                    </a:lnTo>
                    <a:lnTo>
                      <a:pt x="87055" y="84492"/>
                    </a:lnTo>
                    <a:lnTo>
                      <a:pt x="97170" y="77705"/>
                    </a:lnTo>
                    <a:lnTo>
                      <a:pt x="105921" y="70461"/>
                    </a:lnTo>
                    <a:lnTo>
                      <a:pt x="112903" y="62793"/>
                    </a:lnTo>
                    <a:lnTo>
                      <a:pt x="117712" y="54733"/>
                    </a:lnTo>
                    <a:lnTo>
                      <a:pt x="119942" y="46315"/>
                    </a:lnTo>
                    <a:lnTo>
                      <a:pt x="119189" y="37571"/>
                    </a:lnTo>
                    <a:lnTo>
                      <a:pt x="115046" y="28535"/>
                    </a:lnTo>
                    <a:lnTo>
                      <a:pt x="107111" y="19239"/>
                    </a:lnTo>
                    <a:lnTo>
                      <a:pt x="94977" y="9716"/>
                    </a:lnTo>
                    <a:lnTo>
                      <a:pt x="78239" y="0"/>
                    </a:lnTo>
                    <a:close/>
                  </a:path>
                </a:pathLst>
              </a:cu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>
                <a:off x="2291458" y="694662"/>
                <a:ext cx="90900" cy="903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772465" y="2174830"/>
                <a:ext cx="405000" cy="4050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1983695" y="2452574"/>
                <a:ext cx="263400" cy="2628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1565130" y="432211"/>
                <a:ext cx="194400" cy="1944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598488" y="922194"/>
                <a:ext cx="349800" cy="349800"/>
              </a:xfrm>
              <a:prstGeom prst="ellipse">
                <a:avLst/>
              </a:prstGeom>
              <a:solidFill>
                <a:srgbClr val="005D9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2439509" y="2004129"/>
                <a:ext cx="216600" cy="2160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1694618" y="1126556"/>
                <a:ext cx="411600" cy="4116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1095003" y="657286"/>
                <a:ext cx="73800" cy="72900"/>
              </a:xfrm>
              <a:prstGeom prst="ellipse">
                <a:avLst/>
              </a:prstGeom>
              <a:solidFill>
                <a:srgbClr val="59CAF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2502621" y="1005472"/>
                <a:ext cx="216600" cy="216000"/>
              </a:xfrm>
              <a:prstGeom prst="ellipse">
                <a:avLst/>
              </a:pr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>
                <a:off x="1861260" y="481948"/>
                <a:ext cx="129600" cy="129000"/>
              </a:xfrm>
              <a:prstGeom prst="ellipse">
                <a:avLst/>
              </a:prstGeom>
              <a:solidFill>
                <a:srgbClr val="F9851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8" name="Google Shape;198;p20"/>
            <p:cNvSpPr/>
            <p:nvPr/>
          </p:nvSpPr>
          <p:spPr>
            <a:xfrm>
              <a:off x="7919274" y="5901000"/>
              <a:ext cx="1199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005E9F"/>
                  </a:solidFill>
                  <a:latin typeface="Cousine"/>
                  <a:ea typeface="Cousine"/>
                  <a:cs typeface="Cousine"/>
                  <a:sym typeface="Cousine"/>
                </a:rPr>
                <a:t>CDS</a:t>
              </a: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7326039" y="6618271"/>
              <a:ext cx="17187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82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0"/>
            <p:cNvSpPr txBox="1"/>
            <p:nvPr/>
          </p:nvSpPr>
          <p:spPr>
            <a:xfrm>
              <a:off x="7254124" y="6585682"/>
              <a:ext cx="18780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Department of Computational and Data Sciences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‣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40815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"/>
              <a:buNone/>
              <a:defRPr sz="44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Condensed"/>
              <a:buChar char="▪"/>
              <a:defRPr sz="2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Condensed"/>
              <a:buChar char="‣"/>
              <a:defRPr sz="24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•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Roboto Condensed"/>
              <a:buChar char="o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–"/>
              <a:defRPr sz="18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137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2438400" y="6356351"/>
            <a:ext cx="745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10148709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jpg"/><Relationship Id="rId3" Type="http://schemas.openxmlformats.org/officeDocument/2006/relationships/image" Target="../media/image40.png"/><Relationship Id="rId7" Type="http://schemas.openxmlformats.org/officeDocument/2006/relationships/image" Target="../media/image50.jpg"/><Relationship Id="rId12" Type="http://schemas.openxmlformats.org/officeDocument/2006/relationships/image" Target="../media/image5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5" Type="http://schemas.openxmlformats.org/officeDocument/2006/relationships/image" Target="../media/image45.png"/><Relationship Id="rId10" Type="http://schemas.openxmlformats.org/officeDocument/2006/relationships/image" Target="../media/image53.jpg"/><Relationship Id="rId4" Type="http://schemas.openxmlformats.org/officeDocument/2006/relationships/image" Target="../media/image44.png"/><Relationship Id="rId9" Type="http://schemas.openxmlformats.org/officeDocument/2006/relationships/image" Target="../media/image52.jpg"/><Relationship Id="rId14" Type="http://schemas.openxmlformats.org/officeDocument/2006/relationships/image" Target="../media/image5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522800" TargetMode="External"/><Relationship Id="rId3" Type="http://schemas.openxmlformats.org/officeDocument/2006/relationships/hyperlink" Target="https://arxiv.org/pdf/1910.13340.pdf" TargetMode="External"/><Relationship Id="rId7" Type="http://schemas.openxmlformats.org/officeDocument/2006/relationships/hyperlink" Target="https://arxiv.org/pdf/1703.10593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11.07004.pdf" TargetMode="External"/><Relationship Id="rId5" Type="http://schemas.openxmlformats.org/officeDocument/2006/relationships/hyperlink" Target="https://arxiv.org/pdf/2006.05698.pdf" TargetMode="External"/><Relationship Id="rId4" Type="http://schemas.openxmlformats.org/officeDocument/2006/relationships/hyperlink" Target="https://www.mdpi.com/2075-1702/10/5/286/pdf" TargetMode="External"/><Relationship Id="rId9" Type="http://schemas.openxmlformats.org/officeDocument/2006/relationships/hyperlink" Target="https://arxiv.org/pdf/2011.02242.pdf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silberman/datasets/nyudepthv2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"/>
          <p:cNvSpPr txBox="1">
            <a:spLocks noGrp="1"/>
          </p:cNvSpPr>
          <p:nvPr>
            <p:ph type="ctrTitle"/>
          </p:nvPr>
        </p:nvSpPr>
        <p:spPr>
          <a:xfrm>
            <a:off x="1524000" y="129169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Realistic Bokeh Effect using a Generative Modeling Approach</a:t>
            </a:r>
            <a:endParaRPr sz="5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"/>
          <p:cNvSpPr txBox="1">
            <a:spLocks noGrp="1"/>
          </p:cNvSpPr>
          <p:nvPr>
            <p:ph type="subTitle" idx="1"/>
          </p:nvPr>
        </p:nvSpPr>
        <p:spPr>
          <a:xfrm>
            <a:off x="1524000" y="377137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by,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Shilpa Singh, </a:t>
            </a:r>
            <a:r>
              <a:rPr lang="en-US" sz="2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Sourabh</a:t>
            </a:r>
            <a:r>
              <a:rPr lang="en-US" sz="2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Gothe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/12/2022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44" y="307675"/>
            <a:ext cx="11455121" cy="797644"/>
          </a:xfrm>
        </p:spPr>
        <p:txBody>
          <a:bodyPr/>
          <a:lstStyle/>
          <a:p>
            <a:pPr>
              <a:buClr>
                <a:schemeClr val="dk1"/>
              </a:buClr>
              <a:buSzPts val="4400"/>
            </a:pPr>
            <a:r>
              <a:rPr lang="en-IN" sz="3400" dirty="0" smtClean="0">
                <a:ea typeface="Calibri"/>
                <a:cs typeface="Calibri"/>
              </a:rPr>
              <a:t>Experiments – Depth Estimation based bokeh</a:t>
            </a:r>
            <a:endParaRPr lang="en-US" sz="3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44" y="706497"/>
            <a:ext cx="11455121" cy="5150423"/>
          </a:xfrm>
        </p:spPr>
        <p:txBody>
          <a:bodyPr/>
          <a:lstStyle/>
          <a:p>
            <a:r>
              <a:rPr lang="en-IN" dirty="0" smtClean="0"/>
              <a:t>Depth estimation and post processing to add Gaussian blur based on depth map </a:t>
            </a:r>
          </a:p>
          <a:p>
            <a:pPr lvl="1"/>
            <a:r>
              <a:rPr lang="en-IN" sz="2000" dirty="0" smtClean="0"/>
              <a:t>Trained on NYU dataset and obtained depth map</a:t>
            </a:r>
          </a:p>
          <a:p>
            <a:pPr lvl="1"/>
            <a:r>
              <a:rPr lang="en-IN" sz="2000" dirty="0" smtClean="0"/>
              <a:t>Applied Gaussian blur on depth map based on threshold values </a:t>
            </a:r>
            <a:r>
              <a:rPr lang="en-IN" sz="2000" dirty="0"/>
              <a:t>0.2, 0.25, 0.3</a:t>
            </a:r>
            <a:endParaRPr lang="en-IN" sz="2000" dirty="0" smtClean="0"/>
          </a:p>
          <a:p>
            <a:pPr lvl="1"/>
            <a:r>
              <a:rPr lang="en-IN" sz="2000" dirty="0" smtClean="0"/>
              <a:t>Evaluated the trained model on EBB dataset and calculated PSNR and SSIM on bokeh ground truth and generated bokeh images</a:t>
            </a:r>
          </a:p>
          <a:p>
            <a:pPr lvl="1"/>
            <a:r>
              <a:rPr lang="en-IN" sz="2000" dirty="0"/>
              <a:t>Used Unet based model for depth estimation and not generative modelling because based on literature survey it was found that encoder/decoder based architecture works best for depth </a:t>
            </a:r>
            <a:r>
              <a:rPr lang="en-IN" sz="2000" dirty="0" smtClean="0"/>
              <a:t>estimation</a:t>
            </a:r>
            <a:endParaRPr lang="en-IN" sz="2000" dirty="0" smtClean="0"/>
          </a:p>
          <a:p>
            <a:pPr marL="50800" indent="0">
              <a:buNone/>
            </a:pPr>
            <a:endParaRPr lang="en-IN" dirty="0" smtClean="0"/>
          </a:p>
          <a:p>
            <a:pPr marL="50800" indent="0">
              <a:buNone/>
            </a:pPr>
            <a:endParaRPr lang="en-IN" dirty="0"/>
          </a:p>
          <a:p>
            <a:pPr marL="50800" indent="0">
              <a:buNone/>
            </a:pPr>
            <a:r>
              <a:rPr lang="en-IN" dirty="0" smtClean="0"/>
              <a:t> </a:t>
            </a:r>
            <a:endParaRPr lang="en-IN" dirty="0"/>
          </a:p>
          <a:p>
            <a:pPr marL="5080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234570"/>
              </p:ext>
            </p:extLst>
          </p:nvPr>
        </p:nvGraphicFramePr>
        <p:xfrm>
          <a:off x="1750645" y="4065927"/>
          <a:ext cx="8398064" cy="2290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6609">
                  <a:extLst>
                    <a:ext uri="{9D8B030D-6E8A-4147-A177-3AD203B41FA5}">
                      <a16:colId xmlns:a16="http://schemas.microsoft.com/office/drawing/2014/main" val="1841466317"/>
                    </a:ext>
                  </a:extLst>
                </a:gridCol>
                <a:gridCol w="2306609">
                  <a:extLst>
                    <a:ext uri="{9D8B030D-6E8A-4147-A177-3AD203B41FA5}">
                      <a16:colId xmlns:a16="http://schemas.microsoft.com/office/drawing/2014/main" val="3471302339"/>
                    </a:ext>
                  </a:extLst>
                </a:gridCol>
                <a:gridCol w="1754361">
                  <a:extLst>
                    <a:ext uri="{9D8B030D-6E8A-4147-A177-3AD203B41FA5}">
                      <a16:colId xmlns:a16="http://schemas.microsoft.com/office/drawing/2014/main" val="4019274063"/>
                    </a:ext>
                  </a:extLst>
                </a:gridCol>
                <a:gridCol w="2030485">
                  <a:extLst>
                    <a:ext uri="{9D8B030D-6E8A-4147-A177-3AD203B41FA5}">
                      <a16:colId xmlns:a16="http://schemas.microsoft.com/office/drawing/2014/main" val="2532415068"/>
                    </a:ext>
                  </a:extLst>
                </a:gridCol>
              </a:tblGrid>
              <a:tr h="538115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smtClean="0"/>
                        <a:t>Method</a:t>
                      </a:r>
                      <a:endParaRPr lang="en-IN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smtClean="0"/>
                        <a:t>Threshold</a:t>
                      </a:r>
                      <a:endParaRPr lang="en-IN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smtClean="0"/>
                        <a:t>PSNR</a:t>
                      </a:r>
                      <a:endParaRPr lang="en-IN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smtClean="0"/>
                        <a:t>SSIM</a:t>
                      </a:r>
                      <a:endParaRPr lang="en-IN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270712"/>
                  </a:ext>
                </a:extLst>
              </a:tr>
              <a:tr h="584103">
                <a:tc rowSpan="3"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Depth Estimation + Gaussian blur</a:t>
                      </a:r>
                      <a:r>
                        <a:rPr lang="en-IN" sz="1600" baseline="0" dirty="0" smtClean="0"/>
                        <a:t> on depth map</a:t>
                      </a:r>
                      <a:endParaRPr lang="en-IN" sz="1600" dirty="0"/>
                    </a:p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29.086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0.805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01573"/>
                  </a:ext>
                </a:extLst>
              </a:tr>
              <a:tr h="584103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0.25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29.106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0.790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034451"/>
                  </a:ext>
                </a:extLst>
              </a:tr>
              <a:tr h="584103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29.127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0.775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722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12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44" y="572755"/>
            <a:ext cx="11776671" cy="743579"/>
          </a:xfrm>
        </p:spPr>
        <p:txBody>
          <a:bodyPr/>
          <a:lstStyle/>
          <a:p>
            <a:pPr>
              <a:buClr>
                <a:schemeClr val="dk1"/>
              </a:buClr>
              <a:buSzPts val="4400"/>
            </a:pPr>
            <a:r>
              <a:rPr lang="en-IN" sz="3800" dirty="0" smtClean="0">
                <a:ea typeface="Calibri"/>
                <a:cs typeface="Calibri"/>
              </a:rPr>
              <a:t>Experiments – Generative modelling based bokeh</a:t>
            </a:r>
            <a:endParaRPr lang="en-US" sz="3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44" y="1388478"/>
            <a:ext cx="11455121" cy="5150423"/>
          </a:xfrm>
        </p:spPr>
        <p:txBody>
          <a:bodyPr/>
          <a:lstStyle/>
          <a:p>
            <a:r>
              <a:rPr lang="en-IN" dirty="0" smtClean="0"/>
              <a:t>Employed conditional Adversarial training to perform direct image to image translation to generate bokeh images from original images</a:t>
            </a:r>
          </a:p>
          <a:p>
            <a:pPr lvl="1"/>
            <a:r>
              <a:rPr lang="en-IN" dirty="0" smtClean="0"/>
              <a:t>Trained Pix2Pix generative model on EBB dataset</a:t>
            </a:r>
          </a:p>
          <a:p>
            <a:pPr lvl="2"/>
            <a:r>
              <a:rPr lang="en-IN" dirty="0" smtClean="0"/>
              <a:t>Created a dataset of a pair of images based on original image and its bokeh version</a:t>
            </a:r>
          </a:p>
          <a:p>
            <a:pPr lvl="2"/>
            <a:r>
              <a:rPr lang="en-IN" dirty="0" smtClean="0"/>
              <a:t>Build the </a:t>
            </a:r>
            <a:r>
              <a:rPr lang="en-IN" dirty="0" err="1" smtClean="0"/>
              <a:t>unet</a:t>
            </a:r>
            <a:r>
              <a:rPr lang="en-IN" dirty="0" smtClean="0"/>
              <a:t> style based generator model and Build patch GAN based discriminator model for 70x70 patch size</a:t>
            </a:r>
          </a:p>
          <a:p>
            <a:pPr lvl="2"/>
            <a:r>
              <a:rPr lang="en-IN" dirty="0" smtClean="0"/>
              <a:t>Trained discriminator, generator alternatively based on the loss functions given in method section</a:t>
            </a:r>
          </a:p>
          <a:p>
            <a:pPr lvl="2"/>
            <a:r>
              <a:rPr lang="en-IN" dirty="0" smtClean="0"/>
              <a:t>Generated bokeh images based on trained model and evaluated PSNR and SSIM</a:t>
            </a:r>
          </a:p>
          <a:p>
            <a:pPr lvl="2"/>
            <a:r>
              <a:rPr lang="en-IN" dirty="0" smtClean="0"/>
              <a:t>Employed model check-pointing for progressive training of the model</a:t>
            </a:r>
          </a:p>
          <a:p>
            <a:pPr marL="1016000" lvl="2" indent="0">
              <a:buNone/>
            </a:pPr>
            <a:endParaRPr lang="en-IN" dirty="0" smtClean="0"/>
          </a:p>
          <a:p>
            <a:pPr lvl="1"/>
            <a:r>
              <a:rPr lang="en-IN" dirty="0" smtClean="0"/>
              <a:t>Trained CycleGAN </a:t>
            </a:r>
            <a:r>
              <a:rPr lang="en-IN" dirty="0"/>
              <a:t>generative model on EBB </a:t>
            </a:r>
            <a:r>
              <a:rPr lang="en-IN" dirty="0" smtClean="0"/>
              <a:t>dataset</a:t>
            </a:r>
          </a:p>
          <a:p>
            <a:pPr lvl="2"/>
            <a:r>
              <a:rPr lang="en-IN" dirty="0" smtClean="0"/>
              <a:t>Employed similar architecture of generator and discriminator as in pix2pix</a:t>
            </a:r>
          </a:p>
          <a:p>
            <a:pPr lvl="2"/>
            <a:endParaRPr lang="en-IN" dirty="0"/>
          </a:p>
          <a:p>
            <a:pPr lvl="2"/>
            <a:endParaRPr lang="en-IN" dirty="0" smtClean="0"/>
          </a:p>
          <a:p>
            <a:pPr marL="533400" lvl="1" indent="0">
              <a:buNone/>
            </a:pPr>
            <a:endParaRPr lang="en-IN" sz="2000" dirty="0" smtClean="0"/>
          </a:p>
          <a:p>
            <a:pPr lvl="1"/>
            <a:endParaRPr lang="en-IN" sz="2000" dirty="0" smtClean="0"/>
          </a:p>
          <a:p>
            <a:pPr lvl="1"/>
            <a:endParaRPr lang="en-IN" sz="2000" dirty="0" smtClean="0"/>
          </a:p>
          <a:p>
            <a:pPr marL="533400" lvl="1" indent="0">
              <a:buNone/>
            </a:pPr>
            <a:endParaRPr lang="en-IN" sz="2000" dirty="0" smtClean="0"/>
          </a:p>
          <a:p>
            <a:pPr marL="50800" indent="0">
              <a:buNone/>
            </a:pPr>
            <a:endParaRPr lang="en-IN" dirty="0" smtClean="0"/>
          </a:p>
          <a:p>
            <a:pPr marL="50800" indent="0">
              <a:buNone/>
            </a:pPr>
            <a:endParaRPr lang="en-IN" dirty="0"/>
          </a:p>
          <a:p>
            <a:pPr marL="50800" indent="0">
              <a:buNone/>
            </a:pPr>
            <a:r>
              <a:rPr lang="en-IN" dirty="0" smtClean="0"/>
              <a:t> </a:t>
            </a:r>
            <a:endParaRPr lang="en-IN" dirty="0"/>
          </a:p>
          <a:p>
            <a:pPr marL="5080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44" y="462349"/>
            <a:ext cx="11776671" cy="743579"/>
          </a:xfrm>
        </p:spPr>
        <p:txBody>
          <a:bodyPr/>
          <a:lstStyle/>
          <a:p>
            <a:pPr>
              <a:buClr>
                <a:schemeClr val="dk1"/>
              </a:buClr>
              <a:buSzPts val="4400"/>
            </a:pPr>
            <a:r>
              <a:rPr lang="en-IN" sz="3400" dirty="0" smtClean="0">
                <a:ea typeface="Calibri"/>
                <a:cs typeface="Calibri"/>
              </a:rPr>
              <a:t>Experiments – Generative modelling based bokeh</a:t>
            </a:r>
            <a:endParaRPr lang="en-US" sz="3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44" y="1097076"/>
            <a:ext cx="11455121" cy="5150423"/>
          </a:xfrm>
        </p:spPr>
        <p:txBody>
          <a:bodyPr/>
          <a:lstStyle/>
          <a:p>
            <a:pPr lvl="1"/>
            <a:r>
              <a:rPr lang="en-IN" dirty="0" smtClean="0"/>
              <a:t>Trained CycleGAN </a:t>
            </a:r>
            <a:r>
              <a:rPr lang="en-IN" dirty="0"/>
              <a:t>generative model on EBB </a:t>
            </a:r>
            <a:r>
              <a:rPr lang="en-IN" dirty="0" smtClean="0"/>
              <a:t>dataset(continued)</a:t>
            </a:r>
          </a:p>
          <a:p>
            <a:pPr lvl="2"/>
            <a:r>
              <a:rPr lang="en-IN" dirty="0" smtClean="0"/>
              <a:t>Datasets for original and bokeh images created separately</a:t>
            </a:r>
          </a:p>
          <a:p>
            <a:pPr lvl="2"/>
            <a:r>
              <a:rPr lang="en-IN" dirty="0" smtClean="0"/>
              <a:t>Trained generator and discriminator for original to bokeh and also trained one more generator and discriminator for bokeh to original based on loss functions as given in method slide</a:t>
            </a:r>
          </a:p>
          <a:p>
            <a:pPr lvl="2"/>
            <a:r>
              <a:rPr lang="en-IN" dirty="0" smtClean="0"/>
              <a:t>Generated bokeh images based on original during inference and evaluated PSNR and SSIM based on ground truth and generated images</a:t>
            </a:r>
          </a:p>
          <a:p>
            <a:pPr lvl="2"/>
            <a:r>
              <a:rPr lang="en-IN" dirty="0" smtClean="0"/>
              <a:t>Employed model checkpointing for progressive training</a:t>
            </a:r>
          </a:p>
          <a:p>
            <a:pPr lvl="1"/>
            <a:r>
              <a:rPr lang="en-IN" dirty="0" smtClean="0"/>
              <a:t>Evaluate pre-trained BGGAN model</a:t>
            </a:r>
          </a:p>
          <a:p>
            <a:pPr lvl="2"/>
            <a:r>
              <a:rPr lang="en-IN" dirty="0" smtClean="0"/>
              <a:t>Utilized pre-trained BGGAN and evaluated PSNR and SSIM</a:t>
            </a:r>
            <a:endParaRPr lang="en-IN" dirty="0"/>
          </a:p>
          <a:p>
            <a:pPr lvl="2"/>
            <a:endParaRPr lang="en-IN" dirty="0" smtClean="0"/>
          </a:p>
          <a:p>
            <a:pPr lvl="2"/>
            <a:endParaRPr lang="en-IN" dirty="0" smtClean="0"/>
          </a:p>
          <a:p>
            <a:pPr lvl="2"/>
            <a:endParaRPr lang="en-IN" dirty="0" smtClean="0"/>
          </a:p>
          <a:p>
            <a:pPr lvl="2"/>
            <a:endParaRPr lang="en-IN" dirty="0"/>
          </a:p>
          <a:p>
            <a:pPr lvl="2"/>
            <a:endParaRPr lang="en-IN" dirty="0" smtClean="0"/>
          </a:p>
          <a:p>
            <a:pPr marL="533400" lvl="1" indent="0">
              <a:buNone/>
            </a:pPr>
            <a:endParaRPr lang="en-IN" sz="2000" dirty="0" smtClean="0"/>
          </a:p>
          <a:p>
            <a:pPr lvl="1"/>
            <a:endParaRPr lang="en-IN" sz="2000" dirty="0" smtClean="0"/>
          </a:p>
          <a:p>
            <a:pPr lvl="1"/>
            <a:endParaRPr lang="en-IN" sz="2000" dirty="0" smtClean="0"/>
          </a:p>
          <a:p>
            <a:pPr marL="533400" lvl="1" indent="0">
              <a:buNone/>
            </a:pPr>
            <a:endParaRPr lang="en-IN" sz="2000" dirty="0" smtClean="0"/>
          </a:p>
          <a:p>
            <a:pPr marL="50800" indent="0">
              <a:buNone/>
            </a:pPr>
            <a:endParaRPr lang="en-IN" dirty="0" smtClean="0"/>
          </a:p>
          <a:p>
            <a:pPr marL="50800" indent="0">
              <a:buNone/>
            </a:pPr>
            <a:endParaRPr lang="en-IN" dirty="0"/>
          </a:p>
          <a:p>
            <a:pPr marL="50800" indent="0">
              <a:buNone/>
            </a:pPr>
            <a:r>
              <a:rPr lang="en-IN" dirty="0" smtClean="0"/>
              <a:t> </a:t>
            </a:r>
            <a:endParaRPr lang="en-IN" dirty="0"/>
          </a:p>
          <a:p>
            <a:pPr marL="5080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38453"/>
              </p:ext>
            </p:extLst>
          </p:nvPr>
        </p:nvGraphicFramePr>
        <p:xfrm>
          <a:off x="2470492" y="4397072"/>
          <a:ext cx="6091455" cy="1677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6609">
                  <a:extLst>
                    <a:ext uri="{9D8B030D-6E8A-4147-A177-3AD203B41FA5}">
                      <a16:colId xmlns:a16="http://schemas.microsoft.com/office/drawing/2014/main" val="1841466317"/>
                    </a:ext>
                  </a:extLst>
                </a:gridCol>
                <a:gridCol w="1754361">
                  <a:extLst>
                    <a:ext uri="{9D8B030D-6E8A-4147-A177-3AD203B41FA5}">
                      <a16:colId xmlns:a16="http://schemas.microsoft.com/office/drawing/2014/main" val="4019274063"/>
                    </a:ext>
                  </a:extLst>
                </a:gridCol>
                <a:gridCol w="2030485">
                  <a:extLst>
                    <a:ext uri="{9D8B030D-6E8A-4147-A177-3AD203B41FA5}">
                      <a16:colId xmlns:a16="http://schemas.microsoft.com/office/drawing/2014/main" val="2532415068"/>
                    </a:ext>
                  </a:extLst>
                </a:gridCol>
              </a:tblGrid>
              <a:tr h="394038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smtClean="0"/>
                        <a:t>Method</a:t>
                      </a:r>
                      <a:endParaRPr lang="en-IN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smtClean="0"/>
                        <a:t>PSNR</a:t>
                      </a:r>
                      <a:endParaRPr lang="en-IN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smtClean="0"/>
                        <a:t>SSIM</a:t>
                      </a:r>
                      <a:endParaRPr lang="en-IN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270712"/>
                  </a:ext>
                </a:extLst>
              </a:tr>
              <a:tr h="42771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BGGAN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30.967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01573"/>
                  </a:ext>
                </a:extLst>
              </a:tr>
              <a:tr h="42771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CycleGAN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21.545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0.741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722935"/>
                  </a:ext>
                </a:extLst>
              </a:tr>
              <a:tr h="42771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Pix2Pix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16.743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0.441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889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6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117" y="212802"/>
            <a:ext cx="12103263" cy="597240"/>
          </a:xfrm>
        </p:spPr>
        <p:txBody>
          <a:bodyPr/>
          <a:lstStyle/>
          <a:p>
            <a:pPr>
              <a:buClr>
                <a:schemeClr val="dk1"/>
              </a:buClr>
              <a:buSzPts val="4400"/>
            </a:pPr>
            <a:r>
              <a:rPr lang="en-IN" sz="20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Qualitative evaluation – Depth Estimation based bokeh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0319525" y="6356351"/>
            <a:ext cx="1205100" cy="3651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769414"/>
              </p:ext>
            </p:extLst>
          </p:nvPr>
        </p:nvGraphicFramePr>
        <p:xfrm>
          <a:off x="183837" y="633046"/>
          <a:ext cx="11761645" cy="6167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1345">
                  <a:extLst>
                    <a:ext uri="{9D8B030D-6E8A-4147-A177-3AD203B41FA5}">
                      <a16:colId xmlns:a16="http://schemas.microsoft.com/office/drawing/2014/main" val="2264829923"/>
                    </a:ext>
                  </a:extLst>
                </a:gridCol>
                <a:gridCol w="2954216">
                  <a:extLst>
                    <a:ext uri="{9D8B030D-6E8A-4147-A177-3AD203B41FA5}">
                      <a16:colId xmlns:a16="http://schemas.microsoft.com/office/drawing/2014/main" val="260347160"/>
                    </a:ext>
                  </a:extLst>
                </a:gridCol>
                <a:gridCol w="2944167">
                  <a:extLst>
                    <a:ext uri="{9D8B030D-6E8A-4147-A177-3AD203B41FA5}">
                      <a16:colId xmlns:a16="http://schemas.microsoft.com/office/drawing/2014/main" val="2335415393"/>
                    </a:ext>
                  </a:extLst>
                </a:gridCol>
                <a:gridCol w="2891917">
                  <a:extLst>
                    <a:ext uri="{9D8B030D-6E8A-4147-A177-3AD203B41FA5}">
                      <a16:colId xmlns:a16="http://schemas.microsoft.com/office/drawing/2014/main" val="1528930511"/>
                    </a:ext>
                  </a:extLst>
                </a:gridCol>
              </a:tblGrid>
              <a:tr h="36849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Ground Truth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Depth Estimation(0.2)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Depth Estimation(0.25)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Depth Estimation(0.30)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84611"/>
                  </a:ext>
                </a:extLst>
              </a:tr>
              <a:tr h="216791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625445"/>
                  </a:ext>
                </a:extLst>
              </a:tr>
              <a:tr h="363097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26214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830" y="949853"/>
            <a:ext cx="2967990" cy="1950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772" y="949853"/>
            <a:ext cx="2967990" cy="19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27" y="948708"/>
            <a:ext cx="2851160" cy="19507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8" y="949853"/>
            <a:ext cx="2967990" cy="1950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02" y="2898560"/>
            <a:ext cx="2947035" cy="1950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63" y="2898560"/>
            <a:ext cx="3005112" cy="1950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684" y="2898447"/>
            <a:ext cx="2865975" cy="1950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2" y="2899428"/>
            <a:ext cx="2947035" cy="19507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8" y="4850148"/>
            <a:ext cx="2922270" cy="1950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89" y="4839872"/>
            <a:ext cx="2863416" cy="1950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07" y="4849713"/>
            <a:ext cx="3046839" cy="1950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86" y="4849713"/>
            <a:ext cx="2945012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9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8117" y="212802"/>
            <a:ext cx="12103263" cy="597240"/>
          </a:xfrm>
        </p:spPr>
        <p:txBody>
          <a:bodyPr/>
          <a:lstStyle/>
          <a:p>
            <a:pPr>
              <a:buClr>
                <a:schemeClr val="dk1"/>
              </a:buClr>
              <a:buSzPts val="4400"/>
            </a:pPr>
            <a:r>
              <a:rPr lang="en-IN" sz="20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Qualitative evaluation – </a:t>
            </a:r>
            <a:r>
              <a:rPr lang="en-I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Generative </a:t>
            </a:r>
            <a:r>
              <a:rPr lang="en-IN" sz="2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modeling</a:t>
            </a:r>
            <a:r>
              <a:rPr lang="en-I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based bokeh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0319525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074599"/>
              </p:ext>
            </p:extLst>
          </p:nvPr>
        </p:nvGraphicFramePr>
        <p:xfrm>
          <a:off x="183837" y="633046"/>
          <a:ext cx="11761645" cy="6167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1345">
                  <a:extLst>
                    <a:ext uri="{9D8B030D-6E8A-4147-A177-3AD203B41FA5}">
                      <a16:colId xmlns:a16="http://schemas.microsoft.com/office/drawing/2014/main" val="2264829923"/>
                    </a:ext>
                  </a:extLst>
                </a:gridCol>
                <a:gridCol w="2954216">
                  <a:extLst>
                    <a:ext uri="{9D8B030D-6E8A-4147-A177-3AD203B41FA5}">
                      <a16:colId xmlns:a16="http://schemas.microsoft.com/office/drawing/2014/main" val="260347160"/>
                    </a:ext>
                  </a:extLst>
                </a:gridCol>
                <a:gridCol w="2944167">
                  <a:extLst>
                    <a:ext uri="{9D8B030D-6E8A-4147-A177-3AD203B41FA5}">
                      <a16:colId xmlns:a16="http://schemas.microsoft.com/office/drawing/2014/main" val="2335415393"/>
                    </a:ext>
                  </a:extLst>
                </a:gridCol>
                <a:gridCol w="2891917">
                  <a:extLst>
                    <a:ext uri="{9D8B030D-6E8A-4147-A177-3AD203B41FA5}">
                      <a16:colId xmlns:a16="http://schemas.microsoft.com/office/drawing/2014/main" val="1528930511"/>
                    </a:ext>
                  </a:extLst>
                </a:gridCol>
              </a:tblGrid>
              <a:tr h="36849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Ground Truth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Pix2Pix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err="1" smtClean="0">
                          <a:solidFill>
                            <a:schemeClr val="bg1"/>
                          </a:solidFill>
                        </a:rPr>
                        <a:t>CycleGAN</a:t>
                      </a:r>
                      <a:endParaRPr lang="en-IN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BGGAN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84611"/>
                  </a:ext>
                </a:extLst>
              </a:tr>
              <a:tr h="216791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625445"/>
                  </a:ext>
                </a:extLst>
              </a:tr>
              <a:tr h="363097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26214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8" y="949853"/>
            <a:ext cx="2967990" cy="1950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2" y="2899428"/>
            <a:ext cx="2947035" cy="1950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7" y="4850148"/>
            <a:ext cx="2954749" cy="1950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31" y="970284"/>
            <a:ext cx="2958740" cy="19383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10" y="2908608"/>
            <a:ext cx="2954749" cy="19406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16" y="4839351"/>
            <a:ext cx="2919285" cy="19482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65" y="970284"/>
            <a:ext cx="2974418" cy="19371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65" y="2899428"/>
            <a:ext cx="2974418" cy="19578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01" y="4845787"/>
            <a:ext cx="3009882" cy="19342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26" y="976720"/>
            <a:ext cx="2885356" cy="192227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58" y="2898994"/>
            <a:ext cx="2909238" cy="19583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646" y="4821268"/>
            <a:ext cx="2910836" cy="19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44" y="462349"/>
            <a:ext cx="11776671" cy="743579"/>
          </a:xfrm>
        </p:spPr>
        <p:txBody>
          <a:bodyPr/>
          <a:lstStyle/>
          <a:p>
            <a:pPr>
              <a:buClr>
                <a:schemeClr val="dk1"/>
              </a:buClr>
              <a:buSzPts val="4400"/>
            </a:pPr>
            <a:r>
              <a:rPr lang="en-IN" sz="3400" dirty="0" smtClean="0">
                <a:ea typeface="Calibri"/>
                <a:cs typeface="Calibri"/>
              </a:rPr>
              <a:t>Results and future work</a:t>
            </a:r>
            <a:endParaRPr lang="en-US" sz="3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42033"/>
              </p:ext>
            </p:extLst>
          </p:nvPr>
        </p:nvGraphicFramePr>
        <p:xfrm>
          <a:off x="2071871" y="1079595"/>
          <a:ext cx="7423500" cy="40427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005">
                  <a:extLst>
                    <a:ext uri="{9D8B030D-6E8A-4147-A177-3AD203B41FA5}">
                      <a16:colId xmlns:a16="http://schemas.microsoft.com/office/drawing/2014/main" val="1841466317"/>
                    </a:ext>
                  </a:extLst>
                </a:gridCol>
                <a:gridCol w="2137995">
                  <a:extLst>
                    <a:ext uri="{9D8B030D-6E8A-4147-A177-3AD203B41FA5}">
                      <a16:colId xmlns:a16="http://schemas.microsoft.com/office/drawing/2014/main" val="4019274063"/>
                    </a:ext>
                  </a:extLst>
                </a:gridCol>
                <a:gridCol w="2474500">
                  <a:extLst>
                    <a:ext uri="{9D8B030D-6E8A-4147-A177-3AD203B41FA5}">
                      <a16:colId xmlns:a16="http://schemas.microsoft.com/office/drawing/2014/main" val="2532415068"/>
                    </a:ext>
                  </a:extLst>
                </a:gridCol>
              </a:tblGrid>
              <a:tr h="53811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/>
                        <a:t>Method</a:t>
                      </a:r>
                      <a:endParaRPr lang="en-IN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/>
                        <a:t>PSNR</a:t>
                      </a:r>
                      <a:endParaRPr lang="en-IN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/>
                        <a:t>SSIM</a:t>
                      </a:r>
                      <a:endParaRPr lang="en-IN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2270712"/>
                  </a:ext>
                </a:extLst>
              </a:tr>
              <a:tr h="5841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Depth Estimation + </a:t>
                      </a:r>
                      <a:r>
                        <a:rPr lang="en-IN" dirty="0" err="1" smtClean="0"/>
                        <a:t>bokeh</a:t>
                      </a:r>
                      <a:r>
                        <a:rPr lang="en-IN" dirty="0" smtClean="0"/>
                        <a:t>(0.2</a:t>
                      </a:r>
                      <a:r>
                        <a:rPr lang="en-IN" baseline="0" dirty="0" smtClean="0"/>
                        <a:t>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29.086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0.805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101573"/>
                  </a:ext>
                </a:extLst>
              </a:tr>
              <a:tr h="584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/>
                        <a:t>Depth Estimation + bokeh(0.25</a:t>
                      </a:r>
                      <a:r>
                        <a:rPr lang="en-IN" baseline="0" dirty="0" smtClean="0"/>
                        <a:t>)</a:t>
                      </a:r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29.106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0.790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7034451"/>
                  </a:ext>
                </a:extLst>
              </a:tr>
              <a:tr h="584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/>
                        <a:t>Depth Estimation+ </a:t>
                      </a:r>
                      <a:r>
                        <a:rPr lang="en-IN" dirty="0" err="1" smtClean="0"/>
                        <a:t>bokeh</a:t>
                      </a:r>
                      <a:r>
                        <a:rPr lang="en-IN" dirty="0" smtClean="0"/>
                        <a:t>(0.3</a:t>
                      </a:r>
                      <a:r>
                        <a:rPr lang="en-IN" baseline="0" dirty="0" smtClean="0"/>
                        <a:t>)</a:t>
                      </a:r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29.127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0.775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7722935"/>
                  </a:ext>
                </a:extLst>
              </a:tr>
              <a:tr h="5841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BGGAN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30.967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0.897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1346772"/>
                  </a:ext>
                </a:extLst>
              </a:tr>
              <a:tr h="5841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CycleGAN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21.545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0.741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141379"/>
                  </a:ext>
                </a:extLst>
              </a:tr>
              <a:tr h="5841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Pix2Pix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16.743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u="none" strike="noStrike" cap="none" dirty="0" smtClean="0">
                          <a:effectLst/>
                          <a:sym typeface="Arial"/>
                        </a:rPr>
                        <a:t>0.441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424472"/>
                  </a:ext>
                </a:extLst>
              </a:tr>
            </a:tbl>
          </a:graphicData>
        </a:graphic>
      </p:graphicFrame>
      <p:sp>
        <p:nvSpPr>
          <p:cNvPr id="9" name="Up Arrow 8"/>
          <p:cNvSpPr/>
          <p:nvPr/>
        </p:nvSpPr>
        <p:spPr>
          <a:xfrm>
            <a:off x="6329823" y="1221378"/>
            <a:ext cx="180870" cy="226091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Up Arrow 9"/>
          <p:cNvSpPr/>
          <p:nvPr/>
        </p:nvSpPr>
        <p:spPr>
          <a:xfrm>
            <a:off x="8601069" y="1233159"/>
            <a:ext cx="180869" cy="226091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2517" y="5149559"/>
            <a:ext cx="11776671" cy="147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vo"/>
              <a:buNone/>
              <a:defRPr sz="4400" b="0" i="0" u="none" strike="noStrike" cap="none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Continue experimentation with more complex encoder /decoder architecture as part of generator for image translation models and train for longer hours using a GPU which would help in improving the metrics PSNR and SSIM</a:t>
            </a:r>
          </a:p>
          <a:p>
            <a:pPr marL="285750" indent="-285750"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Depth map in to the GAN models to improve bokeh prediction results</a:t>
            </a:r>
          </a:p>
          <a:p>
            <a:pPr marL="285750" indent="-285750"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using style GAN by giving a bokeh image as a style (+other DSLR properties) and compare with </a:t>
            </a:r>
            <a:r>
              <a:rPr lang="en-IN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cycleGAN</a:t>
            </a:r>
            <a:r>
              <a:rPr lang="en-I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pix2pix results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5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>
            <a:spLocks noGrp="1"/>
          </p:cNvSpPr>
          <p:nvPr>
            <p:ph type="title"/>
          </p:nvPr>
        </p:nvSpPr>
        <p:spPr>
          <a:xfrm>
            <a:off x="838200" y="40815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[1] On the Benefit of Adversarial Training for Monocular Depth Estimation</a:t>
            </a:r>
            <a:endParaRPr sz="2000" dirty="0">
              <a:solidFill>
                <a:schemeClr val="dk1"/>
              </a:solidFill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 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https://arxiv.org/pdf/1910.13340.pdf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[2] Rendering Natural Bokeh Effects Based on Depth Estimation to Improve the Aesthetic Ability  </a:t>
            </a:r>
            <a:endParaRPr sz="2000" dirty="0">
              <a:solidFill>
                <a:schemeClr val="dk1"/>
              </a:solidFill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  </a:t>
            </a:r>
            <a:r>
              <a:rPr lang="en-US" sz="2000" u="sng" dirty="0">
                <a:solidFill>
                  <a:schemeClr val="hlink"/>
                </a:solidFill>
                <a:hlinkClick r:id="rId4"/>
              </a:rPr>
              <a:t>https://www.mdpi.com/2075-1702/10/5/286/pdf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[3] Rendering Natural Camera Bokeh Effect with Deep Learning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     </a:t>
            </a:r>
            <a:r>
              <a:rPr lang="en-US" sz="2000" u="sng" dirty="0">
                <a:solidFill>
                  <a:schemeClr val="hlink"/>
                </a:solidFill>
                <a:hlinkClick r:id="rId5"/>
              </a:rPr>
              <a:t>https://arxiv.org/pdf/2006.05698.pdf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[4] Image-to-Image Translation with Conditional Adversarial Networks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u="sng" dirty="0">
                <a:solidFill>
                  <a:schemeClr val="hlink"/>
                </a:solidFill>
                <a:hlinkClick r:id="rId6"/>
              </a:rPr>
              <a:t>https://arxiv.org/pdf/1611.07004.pdf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[5] Unpaired Image-to-Image Translation using Cycle-Consistent Adversarial Networks</a:t>
            </a:r>
            <a:endParaRPr sz="20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u="sng" dirty="0">
                <a:solidFill>
                  <a:schemeClr val="hlink"/>
                </a:solidFill>
                <a:hlinkClick r:id="rId7"/>
              </a:rPr>
              <a:t>https://arxiv.org/pdf/1703.10593.pdf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[6] </a:t>
            </a:r>
            <a:r>
              <a:rPr lang="en-US" sz="2000" dirty="0">
                <a:solidFill>
                  <a:srgbClr val="24292F"/>
                </a:solidFill>
                <a:highlight>
                  <a:srgbClr val="FFFFFF"/>
                </a:highlight>
              </a:rPr>
              <a:t>Stacked Deep Multi-Scale Hierarchical Network for Fast Bokeh Effect Rendering from a Single  </a:t>
            </a:r>
            <a:endParaRPr sz="2000" dirty="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24292F"/>
                </a:solidFill>
                <a:highlight>
                  <a:srgbClr val="FFFFFF"/>
                </a:highlight>
              </a:rPr>
              <a:t>       Image</a:t>
            </a:r>
            <a:endParaRPr sz="2000" dirty="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https://ieeexplore.ieee.org/document/9522800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[7] BGGAN: Bokeh-Glass Generative Adversarial Network for Rendering Realistic Bokeh |      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    </a:t>
            </a:r>
            <a:r>
              <a:rPr lang="en-US" sz="2000" u="sng" dirty="0">
                <a:solidFill>
                  <a:schemeClr val="hlink"/>
                </a:solidFill>
                <a:hlinkClick r:id="rId9"/>
              </a:rPr>
              <a:t>https://</a:t>
            </a:r>
            <a:r>
              <a:rPr lang="en-US" sz="2000" u="sng" dirty="0" smtClean="0">
                <a:solidFill>
                  <a:schemeClr val="hlink"/>
                </a:solidFill>
                <a:hlinkClick r:id="rId9"/>
              </a:rPr>
              <a:t>arxiv.org/pdf/2011.02242.pdf</a:t>
            </a:r>
            <a:endParaRPr lang="en-US" sz="2000" u="sng" dirty="0" smtClean="0">
              <a:solidFill>
                <a:schemeClr val="hlink"/>
              </a:solidFill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000" dirty="0">
                <a:solidFill>
                  <a:schemeClr val="dk1"/>
                </a:solidFill>
              </a:rPr>
              <a:t>[8] </a:t>
            </a:r>
            <a:r>
              <a:rPr lang="en-IN" sz="2000" dirty="0">
                <a:solidFill>
                  <a:schemeClr val="dk1"/>
                </a:solidFill>
              </a:rPr>
              <a:t>High Quality Monocular Depth Estimation via Transfer Learning </a:t>
            </a:r>
            <a:endParaRPr lang="en-US" sz="20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000" u="sng" smtClean="0">
                <a:solidFill>
                  <a:schemeClr val="hlink"/>
                </a:solidFill>
              </a:rPr>
              <a:t>        https</a:t>
            </a:r>
            <a:r>
              <a:rPr lang="en-US" sz="2000" u="sng" dirty="0">
                <a:solidFill>
                  <a:schemeClr val="hlink"/>
                </a:solidFill>
              </a:rPr>
              <a:t>://arxiv.org/pdf/1812.11941.pdf</a:t>
            </a:r>
            <a:endParaRPr sz="2000" dirty="0">
              <a:solidFill>
                <a:schemeClr val="dk1"/>
              </a:solidFill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177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93" name="Google Shape;293;p13"/>
          <p:cNvSpPr txBox="1">
            <a:spLocks noGrp="1"/>
          </p:cNvSpPr>
          <p:nvPr>
            <p:ph type="sldNum" idx="12"/>
          </p:nvPr>
        </p:nvSpPr>
        <p:spPr>
          <a:xfrm>
            <a:off x="10148709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latin typeface="Economica"/>
                <a:ea typeface="Economica"/>
                <a:cs typeface="Economica"/>
                <a:sym typeface="Economica"/>
              </a:rPr>
              <a:t>16</a:t>
            </a:fld>
            <a:endParaRPr sz="16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4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Thank you!!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 txBox="1">
            <a:spLocks noGrp="1"/>
          </p:cNvSpPr>
          <p:nvPr>
            <p:ph type="sldNum" idx="12"/>
          </p:nvPr>
        </p:nvSpPr>
        <p:spPr>
          <a:xfrm>
            <a:off x="10148709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latin typeface="Economica"/>
                <a:ea typeface="Economica"/>
                <a:cs typeface="Economica"/>
                <a:sym typeface="Economica"/>
              </a:rPr>
              <a:t>17</a:t>
            </a:fld>
            <a:endParaRPr sz="16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"/>
          <p:cNvSpPr txBox="1">
            <a:spLocks noGrp="1"/>
          </p:cNvSpPr>
          <p:nvPr>
            <p:ph type="title"/>
          </p:nvPr>
        </p:nvSpPr>
        <p:spPr>
          <a:xfrm>
            <a:off x="0" y="134523"/>
            <a:ext cx="10515600" cy="94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dirty="0">
                <a:sym typeface="Calibri"/>
              </a:rPr>
              <a:t>Motivation</a:t>
            </a:r>
            <a:endParaRPr dirty="0">
              <a:sym typeface="Calibri"/>
            </a:endParaRPr>
          </a:p>
        </p:txBody>
      </p:sp>
      <p:sp>
        <p:nvSpPr>
          <p:cNvPr id="216" name="Google Shape;216;p2"/>
          <p:cNvSpPr txBox="1">
            <a:spLocks noGrp="1"/>
          </p:cNvSpPr>
          <p:nvPr>
            <p:ph type="body" idx="1"/>
          </p:nvPr>
        </p:nvSpPr>
        <p:spPr>
          <a:xfrm>
            <a:off x="0" y="900763"/>
            <a:ext cx="12197269" cy="128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>
                <a:solidFill>
                  <a:schemeClr val="dk1"/>
                </a:solidFill>
              </a:rPr>
              <a:t>Bokeh effect photography often results in clear </a:t>
            </a:r>
            <a:r>
              <a:rPr lang="en-US" sz="2000" b="1" dirty="0">
                <a:solidFill>
                  <a:schemeClr val="dk1"/>
                </a:solidFill>
              </a:rPr>
              <a:t>in-focus</a:t>
            </a:r>
            <a:r>
              <a:rPr lang="en-US" sz="2000" dirty="0">
                <a:solidFill>
                  <a:schemeClr val="dk1"/>
                </a:solidFill>
              </a:rPr>
              <a:t> elements and blur </a:t>
            </a:r>
            <a:r>
              <a:rPr lang="en-US" sz="2000" b="1" dirty="0">
                <a:solidFill>
                  <a:schemeClr val="dk1"/>
                </a:solidFill>
              </a:rPr>
              <a:t>out-of-focus</a:t>
            </a:r>
            <a:r>
              <a:rPr lang="en-US" sz="2000" dirty="0">
                <a:solidFill>
                  <a:schemeClr val="dk1"/>
                </a:solidFill>
              </a:rPr>
              <a:t> regions. This type of appearance can be rendered naturally by DSLR with ease.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>
                <a:solidFill>
                  <a:schemeClr val="dk1"/>
                </a:solidFill>
              </a:rPr>
              <a:t>Smartphones, on the other hand, lack in directly capturing photographs with depth-of-field effects due to tiny lenses and sensors</a:t>
            </a:r>
            <a:r>
              <a:rPr lang="en-US" sz="2000" dirty="0"/>
              <a:t>. Although high end phones enable us to take photos with shallow depth of field.</a:t>
            </a:r>
            <a:endParaRPr dirty="0"/>
          </a:p>
          <a:p>
            <a:pPr marL="0" lvl="0" indent="0">
              <a:buClr>
                <a:schemeClr val="dk1"/>
              </a:buClr>
              <a:buNone/>
            </a:pPr>
            <a:r>
              <a:rPr lang="en-IN" sz="2000" dirty="0">
                <a:solidFill>
                  <a:schemeClr val="dk1"/>
                </a:solidFill>
              </a:rPr>
              <a:t>This project aims to estimate the depth of monocular images, use depth maps to render bokeh effects, and experiment with generative models for bokeh image generation</a:t>
            </a:r>
            <a:r>
              <a:rPr lang="en-IN" sz="2000" dirty="0" smtClean="0">
                <a:solidFill>
                  <a:schemeClr val="dk1"/>
                </a:solidFill>
              </a:rPr>
              <a:t>.</a:t>
            </a:r>
          </a:p>
          <a:p>
            <a:pPr marL="0" lvl="0" indent="0">
              <a:buClr>
                <a:schemeClr val="dk1"/>
              </a:buClr>
              <a:buNone/>
            </a:pPr>
            <a:endParaRPr lang="en-IN" sz="2000" dirty="0">
              <a:solidFill>
                <a:schemeClr val="dk1"/>
              </a:solidFill>
            </a:endParaRPr>
          </a:p>
          <a:p>
            <a:pPr marL="0" lvl="0" indent="0">
              <a:buClr>
                <a:schemeClr val="dk1"/>
              </a:buClr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solidFill>
                  <a:schemeClr val="dk1"/>
                </a:solidFill>
              </a:rPr>
              <a:t>                                                                                                           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b="0" i="0" u="none" strike="noStrike" cap="none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 smtClean="0">
                <a:solidFill>
                  <a:schemeClr val="dk1"/>
                </a:solidFill>
              </a:rPr>
              <a:t>Ref</a:t>
            </a:r>
            <a:r>
              <a:rPr lang="en-US" sz="1200" dirty="0">
                <a:solidFill>
                  <a:schemeClr val="dk1"/>
                </a:solidFill>
              </a:rPr>
              <a:t>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solidFill>
                  <a:schemeClr val="dk1"/>
                </a:solidFill>
              </a:rPr>
              <a:t>https://smartphone-photography.com/can-i-achieve-bokeh-with-my-camera-phone-get-sparkling-results/ 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dirty="0">
                <a:solidFill>
                  <a:schemeClr val="dk1"/>
                </a:solidFill>
              </a:rPr>
              <a:t>https://designgrapher.com/bokeh-photography-examples/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b="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217" name="Google Shape;217;p2"/>
          <p:cNvSpPr txBox="1">
            <a:spLocks noGrp="1"/>
          </p:cNvSpPr>
          <p:nvPr>
            <p:ph type="sldNum" idx="12"/>
          </p:nvPr>
        </p:nvSpPr>
        <p:spPr>
          <a:xfrm>
            <a:off x="10986900" y="6492900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latin typeface="Economica"/>
                <a:ea typeface="Economica"/>
                <a:cs typeface="Economica"/>
                <a:sym typeface="Economica"/>
              </a:rPr>
              <a:t>2</a:t>
            </a:fld>
            <a:endParaRPr sz="16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8228" y="3488593"/>
            <a:ext cx="3303270" cy="237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8" y="3137491"/>
            <a:ext cx="32385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1498" y="3626181"/>
            <a:ext cx="3173730" cy="2100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25228" y="3831625"/>
            <a:ext cx="2461260" cy="1701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"/>
          <p:cNvSpPr txBox="1">
            <a:spLocks noGrp="1"/>
          </p:cNvSpPr>
          <p:nvPr>
            <p:ph type="title"/>
          </p:nvPr>
        </p:nvSpPr>
        <p:spPr>
          <a:xfrm>
            <a:off x="84192" y="0"/>
            <a:ext cx="1210780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ym typeface="Calibri"/>
              </a:rPr>
              <a:t>Literature works</a:t>
            </a:r>
            <a:endParaRPr dirty="0">
              <a:sym typeface="Calibri"/>
            </a:endParaRPr>
          </a:p>
        </p:txBody>
      </p:sp>
      <p:sp>
        <p:nvSpPr>
          <p:cNvPr id="249" name="Google Shape;249;p5"/>
          <p:cNvSpPr txBox="1">
            <a:spLocks noGrp="1"/>
          </p:cNvSpPr>
          <p:nvPr>
            <p:ph type="body" idx="1"/>
          </p:nvPr>
        </p:nvSpPr>
        <p:spPr>
          <a:xfrm>
            <a:off x="0" y="1110426"/>
            <a:ext cx="12192000" cy="54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200" dirty="0" smtClean="0">
                <a:solidFill>
                  <a:schemeClr val="dk1"/>
                </a:solidFill>
              </a:rPr>
              <a:t>Rendering </a:t>
            </a:r>
            <a:r>
              <a:rPr lang="en-US" sz="2200" dirty="0">
                <a:solidFill>
                  <a:schemeClr val="dk1"/>
                </a:solidFill>
              </a:rPr>
              <a:t>Natural Bokeh Effects Based on Depth Estimation to Improve the Aesthetic Ability </a:t>
            </a:r>
            <a:endParaRPr sz="2200" dirty="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‣"/>
            </a:pPr>
            <a:r>
              <a:rPr lang="en-US" sz="2200" dirty="0">
                <a:solidFill>
                  <a:schemeClr val="dk1"/>
                </a:solidFill>
              </a:rPr>
              <a:t>Image Synthesis </a:t>
            </a:r>
            <a:r>
              <a:rPr lang="en-US" sz="2200" dirty="0" smtClean="0">
                <a:solidFill>
                  <a:schemeClr val="dk1"/>
                </a:solidFill>
              </a:rPr>
              <a:t>for </a:t>
            </a:r>
            <a:r>
              <a:rPr lang="en-US" sz="2200" dirty="0">
                <a:solidFill>
                  <a:schemeClr val="dk1"/>
                </a:solidFill>
              </a:rPr>
              <a:t>data augmentation using Style-GAN</a:t>
            </a:r>
            <a:endParaRPr sz="2200" dirty="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‣"/>
            </a:pPr>
            <a:r>
              <a:rPr lang="en-US" sz="2200" dirty="0">
                <a:solidFill>
                  <a:schemeClr val="dk1"/>
                </a:solidFill>
              </a:rPr>
              <a:t>U-Net based architecture for depth estimation</a:t>
            </a:r>
            <a:endParaRPr sz="2200" dirty="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‣"/>
            </a:pPr>
            <a:r>
              <a:rPr lang="en-US" sz="2200" dirty="0">
                <a:solidFill>
                  <a:schemeClr val="dk1"/>
                </a:solidFill>
              </a:rPr>
              <a:t>K-means is used for clustering the depth range.</a:t>
            </a:r>
            <a:endParaRPr sz="2200" dirty="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‣"/>
            </a:pPr>
            <a:r>
              <a:rPr lang="en-US" sz="2200" dirty="0">
                <a:solidFill>
                  <a:schemeClr val="dk1"/>
                </a:solidFill>
              </a:rPr>
              <a:t>Gaussian blurring for points in a certain </a:t>
            </a:r>
            <a:r>
              <a:rPr lang="en-US" sz="2200" dirty="0" smtClean="0">
                <a:solidFill>
                  <a:schemeClr val="dk1"/>
                </a:solidFill>
              </a:rPr>
              <a:t>depth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200" dirty="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3500" dirty="0">
              <a:solidFill>
                <a:schemeClr val="dk1"/>
              </a:solidFill>
            </a:endParaRPr>
          </a:p>
        </p:txBody>
      </p:sp>
      <p:sp>
        <p:nvSpPr>
          <p:cNvPr id="250" name="Google Shape;250;p5"/>
          <p:cNvSpPr txBox="1">
            <a:spLocks noGrp="1"/>
          </p:cNvSpPr>
          <p:nvPr>
            <p:ph type="sldNum" idx="12"/>
          </p:nvPr>
        </p:nvSpPr>
        <p:spPr>
          <a:xfrm>
            <a:off x="10148709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latin typeface="Economica"/>
                <a:ea typeface="Economica"/>
                <a:cs typeface="Economica"/>
                <a:sym typeface="Economica"/>
              </a:rPr>
              <a:t>3</a:t>
            </a:fld>
            <a:endParaRPr sz="16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1" name="Google Shape;2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562" y="2808913"/>
            <a:ext cx="5705950" cy="31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 txBox="1">
            <a:spLocks noGrp="1"/>
          </p:cNvSpPr>
          <p:nvPr>
            <p:ph type="title"/>
          </p:nvPr>
        </p:nvSpPr>
        <p:spPr>
          <a:xfrm>
            <a:off x="212436" y="408158"/>
            <a:ext cx="11141364" cy="76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ym typeface="Calibri"/>
              </a:rPr>
              <a:t>Literature works</a:t>
            </a:r>
            <a:endParaRPr dirty="0">
              <a:sym typeface="Calibri"/>
            </a:endParaRPr>
          </a:p>
        </p:txBody>
      </p:sp>
      <p:sp>
        <p:nvSpPr>
          <p:cNvPr id="241" name="Google Shape;241;p6"/>
          <p:cNvSpPr txBox="1">
            <a:spLocks noGrp="1"/>
          </p:cNvSpPr>
          <p:nvPr>
            <p:ph type="sldNum" idx="12"/>
          </p:nvPr>
        </p:nvSpPr>
        <p:spPr>
          <a:xfrm>
            <a:off x="10148709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latin typeface="Economica"/>
                <a:ea typeface="Economica"/>
                <a:cs typeface="Economica"/>
                <a:sym typeface="Economica"/>
              </a:rPr>
              <a:t>4</a:t>
            </a:fld>
            <a:endParaRPr sz="16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2" name="Google Shape;242;p6"/>
          <p:cNvSpPr txBox="1">
            <a:spLocks noGrp="1"/>
          </p:cNvSpPr>
          <p:nvPr>
            <p:ph type="body" idx="1"/>
          </p:nvPr>
        </p:nvSpPr>
        <p:spPr>
          <a:xfrm>
            <a:off x="212436" y="1098294"/>
            <a:ext cx="11722121" cy="499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"/>
              <a:buChar char="▪"/>
            </a:pPr>
            <a:r>
              <a:rPr lang="en-US" sz="2200" dirty="0">
                <a:solidFill>
                  <a:schemeClr val="dk1"/>
                </a:solidFill>
              </a:rPr>
              <a:t>BGGAN: Bokeh-Glass Generative Adversarial Network for Rendering Realistic Bokeh</a:t>
            </a:r>
            <a:endParaRPr sz="2200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‣"/>
            </a:pPr>
            <a:r>
              <a:rPr lang="en-US" sz="2200" dirty="0">
                <a:solidFill>
                  <a:schemeClr val="dk1"/>
                </a:solidFill>
              </a:rPr>
              <a:t>In this paper a novel generator called </a:t>
            </a:r>
            <a:r>
              <a:rPr lang="en-US" sz="2200" dirty="0" err="1">
                <a:solidFill>
                  <a:schemeClr val="dk1"/>
                </a:solidFill>
              </a:rPr>
              <a:t>GlassNet</a:t>
            </a:r>
            <a:r>
              <a:rPr lang="en-US" sz="2200" dirty="0">
                <a:solidFill>
                  <a:schemeClr val="dk1"/>
                </a:solidFill>
              </a:rPr>
              <a:t> is proposed, </a:t>
            </a:r>
            <a:r>
              <a:rPr lang="en-US" sz="2200" dirty="0" err="1">
                <a:solidFill>
                  <a:schemeClr val="dk1"/>
                </a:solidFill>
              </a:rPr>
              <a:t>Glassnet</a:t>
            </a:r>
            <a:r>
              <a:rPr lang="en-US" sz="2200" dirty="0">
                <a:solidFill>
                  <a:schemeClr val="dk1"/>
                </a:solidFill>
              </a:rPr>
              <a:t> is an end to end generator which takes an image as input and produces an image with </a:t>
            </a:r>
            <a:r>
              <a:rPr lang="en-US" sz="2200" dirty="0" err="1">
                <a:solidFill>
                  <a:schemeClr val="dk1"/>
                </a:solidFill>
              </a:rPr>
              <a:t>bokeh</a:t>
            </a:r>
            <a:r>
              <a:rPr lang="en-US" sz="2200" dirty="0">
                <a:solidFill>
                  <a:schemeClr val="dk1"/>
                </a:solidFill>
              </a:rPr>
              <a:t> as output</a:t>
            </a:r>
            <a:endParaRPr sz="2200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‣"/>
            </a:pPr>
            <a:r>
              <a:rPr lang="en-US" sz="2200" dirty="0">
                <a:solidFill>
                  <a:schemeClr val="dk1"/>
                </a:solidFill>
              </a:rPr>
              <a:t>As seen in the figure, the BG-GAN resembles </a:t>
            </a:r>
            <a:r>
              <a:rPr lang="en-US" sz="2200" dirty="0" err="1">
                <a:solidFill>
                  <a:schemeClr val="dk1"/>
                </a:solidFill>
              </a:rPr>
              <a:t>Unet</a:t>
            </a:r>
            <a:r>
              <a:rPr lang="en-US" sz="2200" dirty="0">
                <a:solidFill>
                  <a:schemeClr val="dk1"/>
                </a:solidFill>
              </a:rPr>
              <a:t> structure, here the first part translates image to rough </a:t>
            </a:r>
            <a:r>
              <a:rPr lang="en-US" sz="2200" dirty="0" err="1">
                <a:solidFill>
                  <a:schemeClr val="dk1"/>
                </a:solidFill>
              </a:rPr>
              <a:t>bokeh</a:t>
            </a:r>
            <a:r>
              <a:rPr lang="en-US" sz="2200" dirty="0">
                <a:solidFill>
                  <a:schemeClr val="dk1"/>
                </a:solidFill>
              </a:rPr>
              <a:t> images and second part refines </a:t>
            </a:r>
            <a:r>
              <a:rPr lang="en-US" sz="2200" dirty="0" err="1">
                <a:solidFill>
                  <a:schemeClr val="dk1"/>
                </a:solidFill>
              </a:rPr>
              <a:t>bokeh</a:t>
            </a:r>
            <a:r>
              <a:rPr lang="en-US" sz="2200" dirty="0">
                <a:solidFill>
                  <a:schemeClr val="dk1"/>
                </a:solidFill>
              </a:rPr>
              <a:t> effect, first stage and second stage have almost same structure</a:t>
            </a:r>
            <a:endParaRPr sz="2200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‣"/>
            </a:pPr>
            <a:r>
              <a:rPr lang="en-US" sz="2200" dirty="0">
                <a:solidFill>
                  <a:schemeClr val="dk1"/>
                </a:solidFill>
              </a:rPr>
              <a:t>Encoder/decoder structure is adopted consisting of combination of </a:t>
            </a:r>
            <a:r>
              <a:rPr lang="en-US" sz="2200" dirty="0" err="1">
                <a:solidFill>
                  <a:schemeClr val="dk1"/>
                </a:solidFill>
              </a:rPr>
              <a:t>upsampling</a:t>
            </a:r>
            <a:r>
              <a:rPr lang="en-US" sz="2200" dirty="0">
                <a:solidFill>
                  <a:schemeClr val="dk1"/>
                </a:solidFill>
              </a:rPr>
              <a:t>/</a:t>
            </a:r>
            <a:r>
              <a:rPr lang="en-US" sz="2200" dirty="0" err="1">
                <a:solidFill>
                  <a:schemeClr val="dk1"/>
                </a:solidFill>
              </a:rPr>
              <a:t>downsampling</a:t>
            </a:r>
            <a:r>
              <a:rPr lang="en-US" sz="2200" dirty="0">
                <a:solidFill>
                  <a:schemeClr val="dk1"/>
                </a:solidFill>
              </a:rPr>
              <a:t> layers with skip connections</a:t>
            </a:r>
            <a:endParaRPr sz="22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"/>
              <a:buNone/>
            </a:pPr>
            <a:endParaRPr lang="en-IN" dirty="0" smtClean="0"/>
          </a:p>
          <a:p>
            <a:pPr marL="50800" lv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 dirty="0" smtClean="0">
              <a:solidFill>
                <a:schemeClr val="dk1"/>
              </a:solidFill>
            </a:endParaRPr>
          </a:p>
        </p:txBody>
      </p:sp>
      <p:pic>
        <p:nvPicPr>
          <p:cNvPr id="243" name="Google Shape;24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5075" y="3938104"/>
            <a:ext cx="6771393" cy="262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87156"/>
            <a:ext cx="12192000" cy="4869069"/>
          </a:xfrm>
        </p:spPr>
        <p:txBody>
          <a:bodyPr/>
          <a:lstStyle/>
          <a:p>
            <a:pPr marL="50800" indent="0">
              <a:buNone/>
            </a:pPr>
            <a:endParaRPr lang="en-IN" dirty="0"/>
          </a:p>
          <a:p>
            <a:pPr marL="533400" lvl="1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240;p6"/>
          <p:cNvSpPr txBox="1">
            <a:spLocks/>
          </p:cNvSpPr>
          <p:nvPr/>
        </p:nvSpPr>
        <p:spPr>
          <a:xfrm>
            <a:off x="70885" y="406766"/>
            <a:ext cx="11777404" cy="84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vo"/>
              <a:buNone/>
              <a:defRPr sz="4400" b="0" i="0" u="none" strike="noStrike" cap="none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4400"/>
            </a:pPr>
            <a:r>
              <a:rPr lang="en-US" dirty="0">
                <a:sym typeface="Calibri"/>
              </a:rPr>
              <a:t>Methods </a:t>
            </a:r>
            <a:r>
              <a:rPr lang="en-IN" dirty="0" smtClean="0"/>
              <a:t>– </a:t>
            </a:r>
            <a:r>
              <a:rPr lang="en-IN" dirty="0"/>
              <a:t>Depth estimation based </a:t>
            </a:r>
            <a:r>
              <a:rPr lang="en-IN" dirty="0" smtClean="0"/>
              <a:t>bokeh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690" y="1374008"/>
            <a:ext cx="11986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Encoder decoder based architecture is employed for depth estimation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Densenet-169 network pretrained on </a:t>
            </a:r>
            <a:r>
              <a:rPr lang="en-IN" sz="2000" dirty="0" err="1" smtClean="0"/>
              <a:t>imagenet</a:t>
            </a:r>
            <a:r>
              <a:rPr lang="en-IN" sz="2000" dirty="0" smtClean="0"/>
              <a:t> dataset is used as </a:t>
            </a:r>
            <a:r>
              <a:rPr lang="en-IN" sz="2000" dirty="0"/>
              <a:t>feature </a:t>
            </a:r>
            <a:r>
              <a:rPr lang="en-IN" sz="2000" dirty="0" smtClean="0"/>
              <a:t>extractor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Decoder is made of a series of convolution and upsampling </a:t>
            </a:r>
            <a:r>
              <a:rPr lang="en-IN" sz="2000" dirty="0"/>
              <a:t>layers </a:t>
            </a:r>
            <a:r>
              <a:rPr lang="en-IN" sz="2000" dirty="0" smtClean="0"/>
              <a:t>with skip connections which construct </a:t>
            </a:r>
            <a:r>
              <a:rPr lang="en-IN" sz="2000" dirty="0"/>
              <a:t>final depth </a:t>
            </a:r>
            <a:r>
              <a:rPr lang="en-IN" sz="2000" dirty="0" smtClean="0"/>
              <a:t>map</a:t>
            </a:r>
            <a:endParaRPr lang="en-IN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21" y="3007428"/>
            <a:ext cx="7829550" cy="2000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21" y="5670488"/>
            <a:ext cx="7143750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136" y="5745199"/>
            <a:ext cx="169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Loss function: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054476" y="5068661"/>
            <a:ext cx="2933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Depth Estimation Architecture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40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87156"/>
            <a:ext cx="12192000" cy="4869069"/>
          </a:xfrm>
        </p:spPr>
        <p:txBody>
          <a:bodyPr/>
          <a:lstStyle/>
          <a:p>
            <a:pPr marL="50800" indent="0">
              <a:buNone/>
            </a:pPr>
            <a:endParaRPr lang="en-IN" dirty="0"/>
          </a:p>
          <a:p>
            <a:pPr marL="533400" lvl="1" indent="0">
              <a:buNone/>
            </a:pPr>
            <a:endParaRPr lang="en-IN" dirty="0" smtClean="0"/>
          </a:p>
          <a:p>
            <a:pPr marL="533400" lvl="1" indent="0">
              <a:buNone/>
            </a:pPr>
            <a:endParaRPr lang="en-IN" dirty="0"/>
          </a:p>
          <a:p>
            <a:pPr marL="533400" lvl="1" indent="0">
              <a:buNone/>
            </a:pPr>
            <a:endParaRPr lang="en-IN" dirty="0" smtClean="0"/>
          </a:p>
          <a:p>
            <a:pPr marL="533400" lvl="1" indent="0">
              <a:buNone/>
            </a:pPr>
            <a:endParaRPr lang="en-IN" dirty="0"/>
          </a:p>
          <a:p>
            <a:pPr marL="533400" lvl="1" indent="0">
              <a:buNone/>
            </a:pPr>
            <a:endParaRPr lang="en-IN" dirty="0" smtClean="0"/>
          </a:p>
          <a:p>
            <a:pPr marL="533400" lvl="1" indent="0">
              <a:buNone/>
            </a:pPr>
            <a:endParaRPr lang="en-IN" dirty="0"/>
          </a:p>
          <a:p>
            <a:pPr marL="533400" lvl="1" indent="0">
              <a:buNone/>
            </a:pPr>
            <a:endParaRPr lang="en-IN" dirty="0" smtClean="0"/>
          </a:p>
          <a:p>
            <a:pPr marL="533400" lvl="1" indent="0">
              <a:buNone/>
            </a:pPr>
            <a:endParaRPr lang="en-IN" dirty="0"/>
          </a:p>
          <a:p>
            <a:pPr marL="533400" lvl="1" indent="0">
              <a:buNone/>
            </a:pPr>
            <a:endParaRPr lang="en-IN" dirty="0" smtClean="0"/>
          </a:p>
          <a:p>
            <a:pPr marL="533400" lvl="1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Google Shape;240;p6"/>
          <p:cNvSpPr txBox="1">
            <a:spLocks/>
          </p:cNvSpPr>
          <p:nvPr/>
        </p:nvSpPr>
        <p:spPr>
          <a:xfrm>
            <a:off x="98935" y="352614"/>
            <a:ext cx="12121115" cy="8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vo"/>
              <a:buNone/>
              <a:defRPr sz="4400" b="0" i="0" u="none" strike="noStrike" cap="none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4400"/>
            </a:pPr>
            <a:r>
              <a:rPr lang="en-US" sz="4200" dirty="0">
                <a:sym typeface="Calibri"/>
              </a:rPr>
              <a:t>Methods </a:t>
            </a:r>
            <a:r>
              <a:rPr lang="en-IN" sz="4200" dirty="0"/>
              <a:t>– </a:t>
            </a:r>
            <a:r>
              <a:rPr lang="en-IN" sz="4200" dirty="0" smtClean="0"/>
              <a:t>Generative modelling based bokeh</a:t>
            </a:r>
            <a:endParaRPr lang="en-US"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62003" y="1047887"/>
            <a:ext cx="10273442" cy="3143626"/>
            <a:chOff x="701791" y="2187767"/>
            <a:chExt cx="10273442" cy="31436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5624" y="2454979"/>
              <a:ext cx="1352550" cy="13049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6013" y="3070050"/>
              <a:ext cx="2009775" cy="15811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4508" y="3119547"/>
              <a:ext cx="1990725" cy="1447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0550" y="2340167"/>
              <a:ext cx="352425" cy="3238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1071" y="3675347"/>
              <a:ext cx="2191915" cy="100196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6438" y="2699987"/>
              <a:ext cx="257175" cy="2362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791" y="2699987"/>
              <a:ext cx="1482090" cy="9753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230" y="3962127"/>
              <a:ext cx="1482090" cy="97536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78370" y="2187767"/>
              <a:ext cx="857250" cy="47625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5062" y="4939187"/>
              <a:ext cx="352425" cy="32385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539" y="4025798"/>
              <a:ext cx="1482090" cy="97536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539" y="2784544"/>
              <a:ext cx="1482090" cy="97536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8531" y="5007543"/>
              <a:ext cx="352425" cy="32385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034" y="2695126"/>
              <a:ext cx="1482455" cy="97560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3328811" y="4201814"/>
            <a:ext cx="6466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Pix2Pix: Training </a:t>
            </a:r>
            <a:r>
              <a:rPr lang="en-IN" b="1" dirty="0"/>
              <a:t>a conditional GAN to map </a:t>
            </a:r>
            <a:r>
              <a:rPr lang="en-IN" b="1" dirty="0" smtClean="0"/>
              <a:t>Original </a:t>
            </a:r>
            <a:r>
              <a:rPr lang="en-IN" b="1" dirty="0" err="1" smtClean="0"/>
              <a:t>image→Bokeh</a:t>
            </a:r>
            <a:r>
              <a:rPr lang="en-IN" b="1" dirty="0" smtClean="0"/>
              <a:t> Image </a:t>
            </a:r>
            <a:endParaRPr lang="en-IN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98935" y="5472318"/>
            <a:ext cx="5375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Generator based on Unet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A discriminator represented by convolutional patch GAN classifier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6975" y="4778797"/>
            <a:ext cx="5915025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2550" y="5261986"/>
            <a:ext cx="3219450" cy="533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1891" y="5816827"/>
            <a:ext cx="4133850" cy="5238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39855" y="4862650"/>
            <a:ext cx="104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GAN loss: </a:t>
            </a:r>
            <a:endParaRPr lang="en-IN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231644" y="5388954"/>
            <a:ext cx="2115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Reconstruction loss: </a:t>
            </a:r>
            <a:endParaRPr lang="en-IN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984718" y="5894017"/>
            <a:ext cx="2115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Total loss: </a:t>
            </a:r>
            <a:endParaRPr lang="en-IN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898" y="3427467"/>
            <a:ext cx="1847850" cy="1333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936606" y="6270006"/>
            <a:ext cx="237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Loss functions</a:t>
            </a:r>
            <a:endParaRPr lang="en-IN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91107" y="4672955"/>
            <a:ext cx="237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Generator Architecture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580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87156"/>
            <a:ext cx="12192000" cy="4869069"/>
          </a:xfrm>
        </p:spPr>
        <p:txBody>
          <a:bodyPr/>
          <a:lstStyle/>
          <a:p>
            <a:pPr marL="50800" indent="0">
              <a:buNone/>
            </a:pPr>
            <a:endParaRPr lang="en-IN" dirty="0"/>
          </a:p>
          <a:p>
            <a:pPr marL="533400" lvl="1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240;p6"/>
          <p:cNvSpPr txBox="1">
            <a:spLocks/>
          </p:cNvSpPr>
          <p:nvPr/>
        </p:nvSpPr>
        <p:spPr>
          <a:xfrm>
            <a:off x="70885" y="274610"/>
            <a:ext cx="12121115" cy="140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vo"/>
              <a:buNone/>
              <a:defRPr sz="4400" b="0" i="0" u="none" strike="noStrike" cap="none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44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05893" y="3499568"/>
            <a:ext cx="237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CycleGAN Training </a:t>
            </a:r>
            <a:endParaRPr lang="en-IN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15587" y="1111402"/>
            <a:ext cx="12160827" cy="2290883"/>
            <a:chOff x="15587" y="1496713"/>
            <a:chExt cx="12160827" cy="22908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7" y="1836876"/>
              <a:ext cx="2977515" cy="19507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3102" y="1901646"/>
              <a:ext cx="6205796" cy="18859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899" y="1836876"/>
              <a:ext cx="2977515" cy="195072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63190" y="1496714"/>
              <a:ext cx="1282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X: Original</a:t>
              </a:r>
              <a:endParaRPr lang="en-IN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133123" y="1496713"/>
              <a:ext cx="1282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Y</a:t>
              </a:r>
              <a:r>
                <a:rPr lang="en-IN" b="1" dirty="0" smtClean="0"/>
                <a:t>: Bokeh</a:t>
              </a:r>
              <a:endParaRPr lang="en-IN" b="1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57116" y="4222907"/>
            <a:ext cx="181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GAN loss G: X-&gt;y: </a:t>
            </a:r>
            <a:endParaRPr lang="en-IN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406391" y="4733806"/>
            <a:ext cx="2362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Cycle consistency loss: </a:t>
            </a:r>
            <a:endParaRPr lang="en-IN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893947" y="6193491"/>
            <a:ext cx="237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Loss functions</a:t>
            </a:r>
            <a:endParaRPr lang="en-IN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639" y="4137898"/>
            <a:ext cx="6962775" cy="5619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180" y="4579357"/>
            <a:ext cx="6619875" cy="6572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860" y="5191807"/>
            <a:ext cx="7600950" cy="5238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557116" y="5270224"/>
            <a:ext cx="2362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Total loss: </a:t>
            </a:r>
            <a:endParaRPr lang="en-IN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580" y="5640739"/>
            <a:ext cx="4181475" cy="6096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320852" y="5748482"/>
            <a:ext cx="2362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Solve: </a:t>
            </a:r>
            <a:endParaRPr lang="en-IN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4853" y="3775715"/>
            <a:ext cx="29519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 smtClean="0"/>
              <a:t>CycleGAN learns a mapping from X to Y and Y to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 smtClean="0"/>
              <a:t>One to One mapping is ensured via cycle consistency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 smtClean="0"/>
              <a:t>Reused similar generator and discriminator architecture as pix2pix</a:t>
            </a:r>
            <a:endParaRPr lang="en-I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/>
          </a:p>
        </p:txBody>
      </p:sp>
      <p:sp>
        <p:nvSpPr>
          <p:cNvPr id="22" name="Google Shape;240;p6"/>
          <p:cNvSpPr txBox="1">
            <a:spLocks/>
          </p:cNvSpPr>
          <p:nvPr/>
        </p:nvSpPr>
        <p:spPr>
          <a:xfrm>
            <a:off x="98935" y="352614"/>
            <a:ext cx="12121115" cy="8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vo"/>
              <a:buNone/>
              <a:defRPr sz="4400" b="0" i="0" u="none" strike="noStrike" cap="none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4400"/>
            </a:pPr>
            <a:r>
              <a:rPr lang="en-US" sz="4200" dirty="0">
                <a:sym typeface="Calibri"/>
              </a:rPr>
              <a:t>Methods </a:t>
            </a:r>
            <a:r>
              <a:rPr lang="en-IN" sz="4200" dirty="0"/>
              <a:t>– </a:t>
            </a:r>
            <a:r>
              <a:rPr lang="en-IN" sz="4200" dirty="0" smtClean="0"/>
              <a:t>Generative modelling based bokeh</a:t>
            </a:r>
            <a:endParaRPr lang="en-US"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1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87156"/>
            <a:ext cx="12192000" cy="4869069"/>
          </a:xfrm>
        </p:spPr>
        <p:txBody>
          <a:bodyPr/>
          <a:lstStyle/>
          <a:p>
            <a:pPr marL="50800" indent="0">
              <a:buNone/>
            </a:pPr>
            <a:endParaRPr lang="en-IN" dirty="0"/>
          </a:p>
          <a:p>
            <a:pPr marL="533400" lvl="1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Google Shape;240;p6"/>
          <p:cNvSpPr txBox="1">
            <a:spLocks/>
          </p:cNvSpPr>
          <p:nvPr/>
        </p:nvSpPr>
        <p:spPr>
          <a:xfrm>
            <a:off x="35443" y="43569"/>
            <a:ext cx="12121115" cy="140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vo"/>
              <a:buNone/>
              <a:defRPr sz="4400" b="0" i="0" u="none" strike="noStrike" cap="none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4400"/>
            </a:pPr>
            <a:r>
              <a:rPr lang="en-US" sz="4200" dirty="0">
                <a:sym typeface="Calibri"/>
              </a:rPr>
              <a:t>Methods </a:t>
            </a:r>
            <a:r>
              <a:rPr lang="en-IN" sz="4200" dirty="0"/>
              <a:t>– Generative modelling based bokeh</a:t>
            </a:r>
            <a:endParaRPr lang="en-US"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194" r="2518"/>
          <a:stretch/>
        </p:blipFill>
        <p:spPr>
          <a:xfrm>
            <a:off x="92929" y="1597792"/>
            <a:ext cx="6481187" cy="227361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12101" y="3725609"/>
            <a:ext cx="3094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BG-GAN generator Architecture </a:t>
            </a:r>
            <a:endParaRPr lang="en-I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224" r="3326"/>
          <a:stretch/>
        </p:blipFill>
        <p:spPr>
          <a:xfrm>
            <a:off x="6624786" y="1725241"/>
            <a:ext cx="5516545" cy="20602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71792" y="3717521"/>
            <a:ext cx="327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BG-GAN Discriminator Architecture 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92929" y="4811980"/>
            <a:ext cx="49915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5" indent="0">
              <a:spcBef>
                <a:spcPts val="1000"/>
              </a:spcBef>
              <a:buSzPts val="2800"/>
              <a:buNone/>
            </a:pPr>
            <a:r>
              <a:rPr lang="en-IN" sz="2000" dirty="0" smtClean="0"/>
              <a:t>Utilized </a:t>
            </a:r>
            <a:r>
              <a:rPr lang="en-IN" sz="2000" dirty="0"/>
              <a:t>BGGAN pretrained </a:t>
            </a:r>
            <a:r>
              <a:rPr lang="en-IN" sz="2000" dirty="0" smtClean="0"/>
              <a:t>checkpoint </a:t>
            </a:r>
            <a:r>
              <a:rPr lang="en-IN" sz="2000" dirty="0"/>
              <a:t>and Evaluated PSNR and SSIM on the generated bokeh images to get exact estimates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78287" y="4343991"/>
            <a:ext cx="61358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5" indent="-342900">
              <a:buSzPts val="2800"/>
              <a:buFont typeface="Arial" panose="020B0604020202020204" pitchFamily="34" charset="0"/>
              <a:buChar char="•"/>
            </a:pPr>
            <a:r>
              <a:rPr lang="en-IN" sz="2000" dirty="0"/>
              <a:t>Discriminator based on </a:t>
            </a:r>
            <a:r>
              <a:rPr lang="en-IN" sz="2000" dirty="0" err="1"/>
              <a:t>patchGAN</a:t>
            </a:r>
            <a:endParaRPr lang="en-IN" sz="2000" dirty="0"/>
          </a:p>
          <a:p>
            <a:pPr marL="342900" lvl="5" indent="-342900">
              <a:buSzPts val="2800"/>
              <a:buFont typeface="Arial" panose="020B0604020202020204" pitchFamily="34" charset="0"/>
              <a:buChar char="•"/>
            </a:pPr>
            <a:r>
              <a:rPr lang="en-IN" sz="2000" dirty="0"/>
              <a:t>Generator inspired by Unet architecture</a:t>
            </a:r>
          </a:p>
          <a:p>
            <a:pPr marL="342900" lvl="5" indent="-342900">
              <a:buSzPts val="2800"/>
              <a:buFont typeface="Arial" panose="020B0604020202020204" pitchFamily="34" charset="0"/>
              <a:buChar char="•"/>
            </a:pPr>
            <a:r>
              <a:rPr lang="en-IN" sz="2000" dirty="0" smtClean="0"/>
              <a:t>Re-Implemented </a:t>
            </a:r>
            <a:r>
              <a:rPr lang="en-IN" sz="2000" dirty="0"/>
              <a:t>Instance Normalization to work on smartphone GPU</a:t>
            </a:r>
          </a:p>
          <a:p>
            <a:pPr marL="342900" lvl="5" indent="-342900">
              <a:buSzPts val="2800"/>
              <a:buFont typeface="Arial" panose="020B0604020202020204" pitchFamily="34" charset="0"/>
              <a:buChar char="•"/>
            </a:pPr>
            <a:r>
              <a:rPr lang="en-IN" sz="2000" dirty="0"/>
              <a:t>Experimented on EBB dataset and </a:t>
            </a:r>
            <a:r>
              <a:rPr lang="en-IN" sz="2000" dirty="0" smtClean="0"/>
              <a:t>they won </a:t>
            </a:r>
            <a:r>
              <a:rPr lang="en-IN" sz="2000" dirty="0"/>
              <a:t>AIM 2020 Bokeh Effect Rendering Challenge</a:t>
            </a:r>
          </a:p>
        </p:txBody>
      </p:sp>
    </p:spTree>
    <p:extLst>
      <p:ext uri="{BB962C8B-B14F-4D97-AF65-F5344CB8AC3E}">
        <p14:creationId xmlns:p14="http://schemas.microsoft.com/office/powerpoint/2010/main" val="178622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 txBox="1">
            <a:spLocks noGrp="1"/>
          </p:cNvSpPr>
          <p:nvPr>
            <p:ph type="title"/>
          </p:nvPr>
        </p:nvSpPr>
        <p:spPr>
          <a:xfrm>
            <a:off x="71864" y="408158"/>
            <a:ext cx="11281936" cy="95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ea typeface="Calibri"/>
                <a:cs typeface="Calibri"/>
                <a:sym typeface="Calibri"/>
              </a:rPr>
              <a:t>Dataset details &amp; Evaluation criteria</a:t>
            </a:r>
            <a:endParaRPr dirty="0"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>
            <a:spLocks noGrp="1"/>
          </p:cNvSpPr>
          <p:nvPr>
            <p:ph type="body" idx="1"/>
          </p:nvPr>
        </p:nvSpPr>
        <p:spPr>
          <a:xfrm>
            <a:off x="71864" y="1452348"/>
            <a:ext cx="12049800" cy="517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NYU Depth V2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NYU-Depth V2 data set comprises of video sequences from a variety of indoor scenes as recorded by both the RGB and Depth cameras, it </a:t>
            </a:r>
            <a:r>
              <a:rPr lang="en-US" sz="2000" dirty="0" smtClean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features:</a:t>
            </a:r>
            <a:endParaRPr lang="en-US" sz="200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indent="-355600"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1449 densely labeled pairs of aligned RGB and depth images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464 new scenes taken from 3 cities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EBB dataset: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AIM 2020 Bokeh Effect Rendering Challenge.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dataset consists of 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4600 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shallow/wide depth-of-field image pairs</a:t>
            </a:r>
            <a:r>
              <a:rPr lang="en-US" sz="2000" dirty="0" smtClean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sz="2400" dirty="0">
              <a:solidFill>
                <a:schemeClr val="dk1"/>
              </a:solidFill>
              <a:highlight>
                <a:srgbClr val="FFFFFF"/>
              </a:highlight>
              <a:latin typeface="Arial"/>
              <a:cs typeface="Arial"/>
              <a:sym typeface="Arial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dirty="0" err="1" smtClean="0">
                <a:solidFill>
                  <a:schemeClr val="dk1"/>
                </a:solidFill>
              </a:rPr>
              <a:t>Bokeh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>
                <a:solidFill>
                  <a:schemeClr val="dk1"/>
                </a:solidFill>
              </a:rPr>
              <a:t>Rendering: Qualitative </a:t>
            </a:r>
            <a:r>
              <a:rPr lang="en-US" sz="2400" dirty="0" smtClean="0">
                <a:solidFill>
                  <a:schemeClr val="dk1"/>
                </a:solidFill>
              </a:rPr>
              <a:t>evaluation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400" dirty="0" smtClean="0">
                <a:solidFill>
                  <a:schemeClr val="dk1"/>
                </a:solidFill>
              </a:rPr>
              <a:t>   Image to image translation:</a:t>
            </a:r>
          </a:p>
          <a:p>
            <a:pPr marL="914400" indent="-3810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IN" sz="2000" dirty="0" smtClean="0">
                <a:solidFill>
                  <a:schemeClr val="dk1"/>
                </a:solidFill>
              </a:rPr>
              <a:t>Peak </a:t>
            </a:r>
            <a:r>
              <a:rPr lang="en-IN" sz="2000" dirty="0">
                <a:solidFill>
                  <a:schemeClr val="dk1"/>
                </a:solidFill>
              </a:rPr>
              <a:t>signal-to-noise ratio (PSNR)</a:t>
            </a:r>
          </a:p>
          <a:p>
            <a:pPr marL="914400" indent="-3810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IN" sz="2000" dirty="0" smtClean="0">
                <a:solidFill>
                  <a:schemeClr val="dk1"/>
                </a:solidFill>
              </a:rPr>
              <a:t>Structural </a:t>
            </a:r>
            <a:r>
              <a:rPr lang="en-IN" sz="2000" dirty="0">
                <a:solidFill>
                  <a:schemeClr val="dk1"/>
                </a:solidFill>
              </a:rPr>
              <a:t>Similarity(SSIM) </a:t>
            </a:r>
            <a:endParaRPr lang="en-IN" sz="2000" dirty="0" smtClean="0">
              <a:solidFill>
                <a:schemeClr val="dk1"/>
              </a:solidFill>
            </a:endParaRPr>
          </a:p>
          <a:p>
            <a:pPr marL="533400" indent="0"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IN" sz="2000" dirty="0" smtClean="0">
              <a:solidFill>
                <a:schemeClr val="dk1"/>
              </a:solidFill>
            </a:endParaRPr>
          </a:p>
          <a:p>
            <a:pPr marL="533400" indent="0"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IN" sz="2000" dirty="0">
              <a:solidFill>
                <a:schemeClr val="dk1"/>
              </a:solidFill>
            </a:endParaRPr>
          </a:p>
          <a:p>
            <a:pPr marL="533400" indent="0"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IN" sz="2000" dirty="0">
              <a:solidFill>
                <a:schemeClr val="dk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1400" i="1" dirty="0" smtClean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Download link: </a:t>
            </a:r>
            <a:r>
              <a:rPr lang="en-IN" sz="1400" dirty="0" smtClean="0">
                <a:hlinkClick r:id="rId3"/>
              </a:rPr>
              <a:t>https://cs.nyu.edu/~silberman/datasets/nyu</a:t>
            </a:r>
            <a:r>
              <a:rPr lang="en-IN" sz="1400" i="1" dirty="0" smtClean="0">
                <a:hlinkClick r:id="rId3"/>
              </a:rPr>
              <a:t>depth</a:t>
            </a:r>
            <a:r>
              <a:rPr lang="en-IN" sz="1400" dirty="0" smtClean="0">
                <a:hlinkClick r:id="rId3"/>
              </a:rPr>
              <a:t>v2.html</a:t>
            </a:r>
            <a:r>
              <a:rPr lang="en-IN" sz="1400" dirty="0" smtClean="0"/>
              <a:t>,  EBB: register for </a:t>
            </a: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AIM 2020 Bokeh Effect Rendering Challenge</a:t>
            </a:r>
            <a:r>
              <a:rPr lang="en-IN" sz="1400" dirty="0" smtClean="0"/>
              <a:t>.</a:t>
            </a:r>
            <a:endParaRPr sz="1400" i="1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2800"/>
              <a:buNone/>
            </a:pPr>
            <a:endParaRPr sz="260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p9"/>
          <p:cNvSpPr txBox="1">
            <a:spLocks noGrp="1"/>
          </p:cNvSpPr>
          <p:nvPr>
            <p:ph type="sldNum" idx="12"/>
          </p:nvPr>
        </p:nvSpPr>
        <p:spPr>
          <a:xfrm>
            <a:off x="10148709" y="6356351"/>
            <a:ext cx="120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latin typeface="Economica"/>
                <a:ea typeface="Economica"/>
                <a:cs typeface="Economica"/>
                <a:sym typeface="Economica"/>
              </a:rPr>
              <a:t>9</a:t>
            </a:fld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ISc-SERC-v2">
  <a:themeElements>
    <a:clrScheme name="Slipstream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1181</Words>
  <Application>Microsoft Office PowerPoint</Application>
  <PresentationFormat>Widescreen</PresentationFormat>
  <Paragraphs>262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Noto Sans</vt:lpstr>
      <vt:lpstr>Arial</vt:lpstr>
      <vt:lpstr>Courier New</vt:lpstr>
      <vt:lpstr>Arvo</vt:lpstr>
      <vt:lpstr>Calibri</vt:lpstr>
      <vt:lpstr>Roboto Condensed</vt:lpstr>
      <vt:lpstr>Wingdings</vt:lpstr>
      <vt:lpstr>Economica</vt:lpstr>
      <vt:lpstr>Cousine</vt:lpstr>
      <vt:lpstr>IISc-SERC-v2</vt:lpstr>
      <vt:lpstr>Realistic Bokeh Effect using a Generative Modeling Approach</vt:lpstr>
      <vt:lpstr>Motivation</vt:lpstr>
      <vt:lpstr>Literature works</vt:lpstr>
      <vt:lpstr>Literature works</vt:lpstr>
      <vt:lpstr>PowerPoint Presentation</vt:lpstr>
      <vt:lpstr>PowerPoint Presentation</vt:lpstr>
      <vt:lpstr>PowerPoint Presentation</vt:lpstr>
      <vt:lpstr>PowerPoint Presentation</vt:lpstr>
      <vt:lpstr>Dataset details &amp; Evaluation criteria</vt:lpstr>
      <vt:lpstr>Experiments – Depth Estimation based bokeh</vt:lpstr>
      <vt:lpstr>Experiments – Generative modelling based bokeh</vt:lpstr>
      <vt:lpstr>Experiments – Generative modelling based bokeh</vt:lpstr>
      <vt:lpstr>Qualitative evaluation – Depth Estimation based bokeh</vt:lpstr>
      <vt:lpstr>Qualitative evaluation – Generative modeling based bokeh</vt:lpstr>
      <vt:lpstr>Results and future work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Realistic Bokeh Effect using a Generative Modeling Approach</dc:title>
  <dc:creator>test</dc:creator>
  <cp:lastModifiedBy>Shilpa Singh</cp:lastModifiedBy>
  <cp:revision>231</cp:revision>
  <dcterms:modified xsi:type="dcterms:W3CDTF">2022-12-12T07:23:51Z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0x0101006C4C3480D842924DAA3DC269D34EF8E0</vt:lpwstr>
  </property>
</Properties>
</file>